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72" r:id="rId3"/>
    <p:sldId id="273" r:id="rId4"/>
    <p:sldId id="267" r:id="rId5"/>
    <p:sldId id="274" r:id="rId6"/>
    <p:sldId id="269" r:id="rId7"/>
    <p:sldId id="268" r:id="rId8"/>
    <p:sldId id="263" r:id="rId9"/>
    <p:sldId id="265" r:id="rId10"/>
    <p:sldId id="270" r:id="rId11"/>
    <p:sldId id="271" r:id="rId12"/>
    <p:sldId id="262" r:id="rId13"/>
    <p:sldId id="261" r:id="rId14"/>
  </p:sldIdLst>
  <p:sldSz cx="16256000" cy="9144000"/>
  <p:notesSz cx="16256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a Maziarz" initials="TM" lastIdx="1" clrIdx="0">
    <p:extLst>
      <p:ext uri="{19B8F6BF-5375-455C-9EA6-DF929625EA0E}">
        <p15:presenceInfo xmlns:p15="http://schemas.microsoft.com/office/powerpoint/2012/main" userId="S-1-5-21-3164256088-2640259552-3481461842-215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2C1C"/>
    <a:srgbClr val="FFF5D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9" autoAdjust="0"/>
    <p:restoredTop sz="94699"/>
  </p:normalViewPr>
  <p:slideViewPr>
    <p:cSldViewPr>
      <p:cViewPr varScale="1">
        <p:scale>
          <a:sx n="62" d="100"/>
          <a:sy n="62" d="100"/>
        </p:scale>
        <p:origin x="466" y="3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61A89A-BE07-2449-9C70-6EEC31060A17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1BA411F3-3FC4-1C4D-BEC0-DB51C2ED0781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It all started in 1987 when a group of service providers saw a need for housing.</a:t>
          </a:r>
          <a:endParaRPr lang="en-US" sz="2600" dirty="0">
            <a:solidFill>
              <a:schemeClr val="bg1"/>
            </a:solidFill>
          </a:endParaRPr>
        </a:p>
      </dgm:t>
    </dgm:pt>
    <dgm:pt modelId="{2118E190-08CD-0945-B817-F595618B77E3}" type="parTrans" cxnId="{2E2363DC-8DB9-264D-A0A1-FA5D8B0123F3}">
      <dgm:prSet/>
      <dgm:spPr/>
      <dgm:t>
        <a:bodyPr/>
        <a:lstStyle/>
        <a:p>
          <a:endParaRPr lang="en-US"/>
        </a:p>
      </dgm:t>
    </dgm:pt>
    <dgm:pt modelId="{4D5FBD86-1D4A-A241-B1CC-752D18A32B4E}" type="sibTrans" cxnId="{2E2363DC-8DB9-264D-A0A1-FA5D8B0123F3}">
      <dgm:prSet/>
      <dgm:spPr>
        <a:solidFill>
          <a:srgbClr val="333333"/>
        </a:solidFill>
      </dgm:spPr>
      <dgm:t>
        <a:bodyPr/>
        <a:lstStyle/>
        <a:p>
          <a:endParaRPr lang="en-US"/>
        </a:p>
      </dgm:t>
    </dgm:pt>
    <dgm:pt modelId="{B795A8D5-F54F-EF4B-8D2F-BB78241DA324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In 1995, The Benedictine Place Transitional Housing Program opens.</a:t>
          </a:r>
          <a:endParaRPr lang="en-US" sz="2600" dirty="0"/>
        </a:p>
      </dgm:t>
    </dgm:pt>
    <dgm:pt modelId="{99CC6B03-0176-F24D-BD08-A0085FB221F7}" type="parTrans" cxnId="{4D15E67E-E9A2-E44C-AF0A-5EF6B3246CC2}">
      <dgm:prSet/>
      <dgm:spPr/>
      <dgm:t>
        <a:bodyPr/>
        <a:lstStyle/>
        <a:p>
          <a:endParaRPr lang="en-US"/>
        </a:p>
      </dgm:t>
    </dgm:pt>
    <dgm:pt modelId="{7B6688A8-EE87-4547-B0E1-A309DE6FC96F}" type="sibTrans" cxnId="{4D15E67E-E9A2-E44C-AF0A-5EF6B3246CC2}">
      <dgm:prSet/>
      <dgm:spPr>
        <a:solidFill>
          <a:srgbClr val="333333"/>
        </a:solidFill>
      </dgm:spPr>
      <dgm:t>
        <a:bodyPr/>
        <a:lstStyle/>
        <a:p>
          <a:endParaRPr lang="en-US"/>
        </a:p>
      </dgm:t>
    </dgm:pt>
    <dgm:pt modelId="{DC1CCAD7-53BE-4C40-AB17-E86616A18AF9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North Hills Affordable Housing adds dba, HEARTH Homelessness Ends with Advocacy Resources Training and Housing. </a:t>
          </a:r>
          <a:endParaRPr lang="en-US" sz="2600" dirty="0"/>
        </a:p>
      </dgm:t>
    </dgm:pt>
    <dgm:pt modelId="{EC9B294F-53BE-7142-8E87-38B60B99C043}" type="parTrans" cxnId="{125AAC01-A640-BE4E-A37B-5046E4F3EE50}">
      <dgm:prSet/>
      <dgm:spPr/>
      <dgm:t>
        <a:bodyPr/>
        <a:lstStyle/>
        <a:p>
          <a:endParaRPr lang="en-US"/>
        </a:p>
      </dgm:t>
    </dgm:pt>
    <dgm:pt modelId="{F2678DED-6CA7-6143-8816-F10CE26A5CD8}" type="sibTrans" cxnId="{125AAC01-A640-BE4E-A37B-5046E4F3EE50}">
      <dgm:prSet/>
      <dgm:spPr/>
      <dgm:t>
        <a:bodyPr/>
        <a:lstStyle/>
        <a:p>
          <a:endParaRPr lang="en-US"/>
        </a:p>
      </dgm:t>
    </dgm:pt>
    <dgm:pt modelId="{94E8A0A3-8B00-6749-A279-B3B2D6C8B03C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In 1989, North Hills Affordable Housing officially formed.</a:t>
          </a:r>
          <a:endParaRPr lang="en-US" sz="2600" dirty="0">
            <a:solidFill>
              <a:schemeClr val="bg1"/>
            </a:solidFill>
          </a:endParaRPr>
        </a:p>
      </dgm:t>
    </dgm:pt>
    <dgm:pt modelId="{48E7486A-FC1A-664D-9FCC-674F584DEA38}" type="parTrans" cxnId="{D7944C4E-96EF-AE44-B402-3534FDE5B822}">
      <dgm:prSet/>
      <dgm:spPr/>
      <dgm:t>
        <a:bodyPr/>
        <a:lstStyle/>
        <a:p>
          <a:endParaRPr lang="en-US"/>
        </a:p>
      </dgm:t>
    </dgm:pt>
    <dgm:pt modelId="{34296D2C-D76A-144F-A653-CE51A1A76832}" type="sibTrans" cxnId="{D7944C4E-96EF-AE44-B402-3534FDE5B822}">
      <dgm:prSet/>
      <dgm:spPr>
        <a:solidFill>
          <a:srgbClr val="333333"/>
        </a:solidFill>
      </dgm:spPr>
      <dgm:t>
        <a:bodyPr/>
        <a:lstStyle/>
        <a:p>
          <a:endParaRPr lang="en-US"/>
        </a:p>
      </dgm:t>
    </dgm:pt>
    <dgm:pt modelId="{7A6AECD2-41F6-9A4F-A63F-92FF6B7ED273}" type="pres">
      <dgm:prSet presAssocID="{5561A89A-BE07-2449-9C70-6EEC31060A17}" presName="Name0" presStyleCnt="0">
        <dgm:presLayoutVars>
          <dgm:dir/>
          <dgm:resizeHandles val="exact"/>
        </dgm:presLayoutVars>
      </dgm:prSet>
      <dgm:spPr/>
    </dgm:pt>
    <dgm:pt modelId="{D9D1A3A5-F3C8-5846-A728-446DC76AAFDD}" type="pres">
      <dgm:prSet presAssocID="{1BA411F3-3FC4-1C4D-BEC0-DB51C2ED0781}" presName="node" presStyleLbl="node1" presStyleIdx="0" presStyleCnt="4">
        <dgm:presLayoutVars>
          <dgm:bulletEnabled val="1"/>
        </dgm:presLayoutVars>
      </dgm:prSet>
      <dgm:spPr/>
    </dgm:pt>
    <dgm:pt modelId="{F7B26194-D81A-994F-88FE-D87F68B57255}" type="pres">
      <dgm:prSet presAssocID="{4D5FBD86-1D4A-A241-B1CC-752D18A32B4E}" presName="sibTrans" presStyleLbl="sibTrans2D1" presStyleIdx="0" presStyleCnt="3"/>
      <dgm:spPr/>
    </dgm:pt>
    <dgm:pt modelId="{A20ED943-F46D-DE40-B10D-3F5B8E186FAF}" type="pres">
      <dgm:prSet presAssocID="{4D5FBD86-1D4A-A241-B1CC-752D18A32B4E}" presName="connectorText" presStyleLbl="sibTrans2D1" presStyleIdx="0" presStyleCnt="3"/>
      <dgm:spPr/>
    </dgm:pt>
    <dgm:pt modelId="{A405580E-70D2-8C4C-BD11-417C23141F6F}" type="pres">
      <dgm:prSet presAssocID="{94E8A0A3-8B00-6749-A279-B3B2D6C8B03C}" presName="node" presStyleLbl="node1" presStyleIdx="1" presStyleCnt="4">
        <dgm:presLayoutVars>
          <dgm:bulletEnabled val="1"/>
        </dgm:presLayoutVars>
      </dgm:prSet>
      <dgm:spPr/>
    </dgm:pt>
    <dgm:pt modelId="{009D3C2A-A241-0B4E-9EE0-F59BC42A4D5B}" type="pres">
      <dgm:prSet presAssocID="{34296D2C-D76A-144F-A653-CE51A1A76832}" presName="sibTrans" presStyleLbl="sibTrans2D1" presStyleIdx="1" presStyleCnt="3"/>
      <dgm:spPr/>
    </dgm:pt>
    <dgm:pt modelId="{2FC45C87-B3C9-5D4F-8695-8CB4783B3AFB}" type="pres">
      <dgm:prSet presAssocID="{34296D2C-D76A-144F-A653-CE51A1A76832}" presName="connectorText" presStyleLbl="sibTrans2D1" presStyleIdx="1" presStyleCnt="3"/>
      <dgm:spPr/>
    </dgm:pt>
    <dgm:pt modelId="{C1BDF053-8B91-064D-B8D8-8B4FC45C608F}" type="pres">
      <dgm:prSet presAssocID="{B795A8D5-F54F-EF4B-8D2F-BB78241DA324}" presName="node" presStyleLbl="node1" presStyleIdx="2" presStyleCnt="4">
        <dgm:presLayoutVars>
          <dgm:bulletEnabled val="1"/>
        </dgm:presLayoutVars>
      </dgm:prSet>
      <dgm:spPr/>
    </dgm:pt>
    <dgm:pt modelId="{3A05DBB5-781C-9A46-9012-5320B780BCA8}" type="pres">
      <dgm:prSet presAssocID="{7B6688A8-EE87-4547-B0E1-A309DE6FC96F}" presName="sibTrans" presStyleLbl="sibTrans2D1" presStyleIdx="2" presStyleCnt="3"/>
      <dgm:spPr/>
    </dgm:pt>
    <dgm:pt modelId="{958F311B-B5B3-E540-A8A7-0E21F2081DFA}" type="pres">
      <dgm:prSet presAssocID="{7B6688A8-EE87-4547-B0E1-A309DE6FC96F}" presName="connectorText" presStyleLbl="sibTrans2D1" presStyleIdx="2" presStyleCnt="3"/>
      <dgm:spPr/>
    </dgm:pt>
    <dgm:pt modelId="{774B2EA7-286D-1648-84A2-0F99E9A8B9CC}" type="pres">
      <dgm:prSet presAssocID="{DC1CCAD7-53BE-4C40-AB17-E86616A18AF9}" presName="node" presStyleLbl="node1" presStyleIdx="3" presStyleCnt="4">
        <dgm:presLayoutVars>
          <dgm:bulletEnabled val="1"/>
        </dgm:presLayoutVars>
      </dgm:prSet>
      <dgm:spPr/>
    </dgm:pt>
  </dgm:ptLst>
  <dgm:cxnLst>
    <dgm:cxn modelId="{00940B00-29D8-F647-BE00-696F2C4CF616}" type="presOf" srcId="{DC1CCAD7-53BE-4C40-AB17-E86616A18AF9}" destId="{774B2EA7-286D-1648-84A2-0F99E9A8B9CC}" srcOrd="0" destOrd="0" presId="urn:microsoft.com/office/officeart/2005/8/layout/process1"/>
    <dgm:cxn modelId="{125AAC01-A640-BE4E-A37B-5046E4F3EE50}" srcId="{5561A89A-BE07-2449-9C70-6EEC31060A17}" destId="{DC1CCAD7-53BE-4C40-AB17-E86616A18AF9}" srcOrd="3" destOrd="0" parTransId="{EC9B294F-53BE-7142-8E87-38B60B99C043}" sibTransId="{F2678DED-6CA7-6143-8816-F10CE26A5CD8}"/>
    <dgm:cxn modelId="{471E1903-EA69-9A49-9B3D-2199302E95F0}" type="presOf" srcId="{34296D2C-D76A-144F-A653-CE51A1A76832}" destId="{009D3C2A-A241-0B4E-9EE0-F59BC42A4D5B}" srcOrd="0" destOrd="0" presId="urn:microsoft.com/office/officeart/2005/8/layout/process1"/>
    <dgm:cxn modelId="{C030BB3D-A08D-4247-ACF8-BFF5B14A3DED}" type="presOf" srcId="{1BA411F3-3FC4-1C4D-BEC0-DB51C2ED0781}" destId="{D9D1A3A5-F3C8-5846-A728-446DC76AAFDD}" srcOrd="0" destOrd="0" presId="urn:microsoft.com/office/officeart/2005/8/layout/process1"/>
    <dgm:cxn modelId="{82D2374E-2CF1-CE4A-B04E-254B92AB049E}" type="presOf" srcId="{7B6688A8-EE87-4547-B0E1-A309DE6FC96F}" destId="{3A05DBB5-781C-9A46-9012-5320B780BCA8}" srcOrd="0" destOrd="0" presId="urn:microsoft.com/office/officeart/2005/8/layout/process1"/>
    <dgm:cxn modelId="{D7944C4E-96EF-AE44-B402-3534FDE5B822}" srcId="{5561A89A-BE07-2449-9C70-6EEC31060A17}" destId="{94E8A0A3-8B00-6749-A279-B3B2D6C8B03C}" srcOrd="1" destOrd="0" parTransId="{48E7486A-FC1A-664D-9FCC-674F584DEA38}" sibTransId="{34296D2C-D76A-144F-A653-CE51A1A76832}"/>
    <dgm:cxn modelId="{F09CB759-7C91-0B42-A0C7-F5D37936F767}" type="presOf" srcId="{94E8A0A3-8B00-6749-A279-B3B2D6C8B03C}" destId="{A405580E-70D2-8C4C-BD11-417C23141F6F}" srcOrd="0" destOrd="0" presId="urn:microsoft.com/office/officeart/2005/8/layout/process1"/>
    <dgm:cxn modelId="{4D15E67E-E9A2-E44C-AF0A-5EF6B3246CC2}" srcId="{5561A89A-BE07-2449-9C70-6EEC31060A17}" destId="{B795A8D5-F54F-EF4B-8D2F-BB78241DA324}" srcOrd="2" destOrd="0" parTransId="{99CC6B03-0176-F24D-BD08-A0085FB221F7}" sibTransId="{7B6688A8-EE87-4547-B0E1-A309DE6FC96F}"/>
    <dgm:cxn modelId="{BD8CAF90-D10F-224D-9EFE-952F59EF8887}" type="presOf" srcId="{34296D2C-D76A-144F-A653-CE51A1A76832}" destId="{2FC45C87-B3C9-5D4F-8695-8CB4783B3AFB}" srcOrd="1" destOrd="0" presId="urn:microsoft.com/office/officeart/2005/8/layout/process1"/>
    <dgm:cxn modelId="{F766B091-E716-E741-8161-0E5B3B3A5700}" type="presOf" srcId="{5561A89A-BE07-2449-9C70-6EEC31060A17}" destId="{7A6AECD2-41F6-9A4F-A63F-92FF6B7ED273}" srcOrd="0" destOrd="0" presId="urn:microsoft.com/office/officeart/2005/8/layout/process1"/>
    <dgm:cxn modelId="{D84A58BE-C66C-6244-B1C4-E0461BDC8E6B}" type="presOf" srcId="{B795A8D5-F54F-EF4B-8D2F-BB78241DA324}" destId="{C1BDF053-8B91-064D-B8D8-8B4FC45C608F}" srcOrd="0" destOrd="0" presId="urn:microsoft.com/office/officeart/2005/8/layout/process1"/>
    <dgm:cxn modelId="{A08BD0CC-04FE-E24C-BBD9-AE0D7040FAE6}" type="presOf" srcId="{4D5FBD86-1D4A-A241-B1CC-752D18A32B4E}" destId="{A20ED943-F46D-DE40-B10D-3F5B8E186FAF}" srcOrd="1" destOrd="0" presId="urn:microsoft.com/office/officeart/2005/8/layout/process1"/>
    <dgm:cxn modelId="{2E2363DC-8DB9-264D-A0A1-FA5D8B0123F3}" srcId="{5561A89A-BE07-2449-9C70-6EEC31060A17}" destId="{1BA411F3-3FC4-1C4D-BEC0-DB51C2ED0781}" srcOrd="0" destOrd="0" parTransId="{2118E190-08CD-0945-B817-F595618B77E3}" sibTransId="{4D5FBD86-1D4A-A241-B1CC-752D18A32B4E}"/>
    <dgm:cxn modelId="{460A34E7-D43C-0F49-B316-376ECD31CFCF}" type="presOf" srcId="{4D5FBD86-1D4A-A241-B1CC-752D18A32B4E}" destId="{F7B26194-D81A-994F-88FE-D87F68B57255}" srcOrd="0" destOrd="0" presId="urn:microsoft.com/office/officeart/2005/8/layout/process1"/>
    <dgm:cxn modelId="{FD6FACFE-8913-D942-B7B4-8B6AECDA1621}" type="presOf" srcId="{7B6688A8-EE87-4547-B0E1-A309DE6FC96F}" destId="{958F311B-B5B3-E540-A8A7-0E21F2081DFA}" srcOrd="1" destOrd="0" presId="urn:microsoft.com/office/officeart/2005/8/layout/process1"/>
    <dgm:cxn modelId="{6131BD67-44B4-9448-A82A-292A7C3F1143}" type="presParOf" srcId="{7A6AECD2-41F6-9A4F-A63F-92FF6B7ED273}" destId="{D9D1A3A5-F3C8-5846-A728-446DC76AAFDD}" srcOrd="0" destOrd="0" presId="urn:microsoft.com/office/officeart/2005/8/layout/process1"/>
    <dgm:cxn modelId="{60703C9D-B5E4-A645-814E-1414728609E1}" type="presParOf" srcId="{7A6AECD2-41F6-9A4F-A63F-92FF6B7ED273}" destId="{F7B26194-D81A-994F-88FE-D87F68B57255}" srcOrd="1" destOrd="0" presId="urn:microsoft.com/office/officeart/2005/8/layout/process1"/>
    <dgm:cxn modelId="{F3623B6A-C6C8-C343-94BF-AC973BE1B07A}" type="presParOf" srcId="{F7B26194-D81A-994F-88FE-D87F68B57255}" destId="{A20ED943-F46D-DE40-B10D-3F5B8E186FAF}" srcOrd="0" destOrd="0" presId="urn:microsoft.com/office/officeart/2005/8/layout/process1"/>
    <dgm:cxn modelId="{E07775CC-F764-6C4C-AE72-8AF1A597AC4D}" type="presParOf" srcId="{7A6AECD2-41F6-9A4F-A63F-92FF6B7ED273}" destId="{A405580E-70D2-8C4C-BD11-417C23141F6F}" srcOrd="2" destOrd="0" presId="urn:microsoft.com/office/officeart/2005/8/layout/process1"/>
    <dgm:cxn modelId="{3356F218-AF3F-C349-8656-244CF13F6E41}" type="presParOf" srcId="{7A6AECD2-41F6-9A4F-A63F-92FF6B7ED273}" destId="{009D3C2A-A241-0B4E-9EE0-F59BC42A4D5B}" srcOrd="3" destOrd="0" presId="urn:microsoft.com/office/officeart/2005/8/layout/process1"/>
    <dgm:cxn modelId="{55479E24-B884-594D-87D5-29732F6EE952}" type="presParOf" srcId="{009D3C2A-A241-0B4E-9EE0-F59BC42A4D5B}" destId="{2FC45C87-B3C9-5D4F-8695-8CB4783B3AFB}" srcOrd="0" destOrd="0" presId="urn:microsoft.com/office/officeart/2005/8/layout/process1"/>
    <dgm:cxn modelId="{8CFF72D5-DF31-D147-8602-A52D44258E68}" type="presParOf" srcId="{7A6AECD2-41F6-9A4F-A63F-92FF6B7ED273}" destId="{C1BDF053-8B91-064D-B8D8-8B4FC45C608F}" srcOrd="4" destOrd="0" presId="urn:microsoft.com/office/officeart/2005/8/layout/process1"/>
    <dgm:cxn modelId="{69DC1106-B4D6-1444-B88B-AB60EB78E8F2}" type="presParOf" srcId="{7A6AECD2-41F6-9A4F-A63F-92FF6B7ED273}" destId="{3A05DBB5-781C-9A46-9012-5320B780BCA8}" srcOrd="5" destOrd="0" presId="urn:microsoft.com/office/officeart/2005/8/layout/process1"/>
    <dgm:cxn modelId="{BA76BDBE-A837-5144-BD54-0ABF905D09B6}" type="presParOf" srcId="{3A05DBB5-781C-9A46-9012-5320B780BCA8}" destId="{958F311B-B5B3-E540-A8A7-0E21F2081DFA}" srcOrd="0" destOrd="0" presId="urn:microsoft.com/office/officeart/2005/8/layout/process1"/>
    <dgm:cxn modelId="{013BD65D-3CB8-F749-94D2-9F29394C7D72}" type="presParOf" srcId="{7A6AECD2-41F6-9A4F-A63F-92FF6B7ED273}" destId="{774B2EA7-286D-1648-84A2-0F99E9A8B9CC}" srcOrd="6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D1A3A5-F3C8-5846-A728-446DC76AAFDD}">
      <dsp:nvSpPr>
        <dsp:cNvPr id="0" name=""/>
        <dsp:cNvSpPr/>
      </dsp:nvSpPr>
      <dsp:spPr>
        <a:xfrm>
          <a:off x="6496" y="693364"/>
          <a:ext cx="2840345" cy="4000893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It all started in 1987 when a group of service providers saw a need for housing.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89687" y="776555"/>
        <a:ext cx="2673963" cy="3834511"/>
      </dsp:txXfrm>
    </dsp:sp>
    <dsp:sp modelId="{F7B26194-D81A-994F-88FE-D87F68B57255}">
      <dsp:nvSpPr>
        <dsp:cNvPr id="0" name=""/>
        <dsp:cNvSpPr/>
      </dsp:nvSpPr>
      <dsp:spPr>
        <a:xfrm>
          <a:off x="3130876" y="2341608"/>
          <a:ext cx="602153" cy="704405"/>
        </a:xfrm>
        <a:prstGeom prst="rightArrow">
          <a:avLst>
            <a:gd name="adj1" fmla="val 60000"/>
            <a:gd name="adj2" fmla="val 50000"/>
          </a:avLst>
        </a:prstGeom>
        <a:solidFill>
          <a:srgbClr val="33333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3130876" y="2482489"/>
        <a:ext cx="421507" cy="422643"/>
      </dsp:txXfrm>
    </dsp:sp>
    <dsp:sp modelId="{A405580E-70D2-8C4C-BD11-417C23141F6F}">
      <dsp:nvSpPr>
        <dsp:cNvPr id="0" name=""/>
        <dsp:cNvSpPr/>
      </dsp:nvSpPr>
      <dsp:spPr>
        <a:xfrm>
          <a:off x="3982980" y="693364"/>
          <a:ext cx="2840345" cy="4000893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In 1989, North Hills Affordable Housing officially formed.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4066171" y="776555"/>
        <a:ext cx="2673963" cy="3834511"/>
      </dsp:txXfrm>
    </dsp:sp>
    <dsp:sp modelId="{009D3C2A-A241-0B4E-9EE0-F59BC42A4D5B}">
      <dsp:nvSpPr>
        <dsp:cNvPr id="0" name=""/>
        <dsp:cNvSpPr/>
      </dsp:nvSpPr>
      <dsp:spPr>
        <a:xfrm>
          <a:off x="7107360" y="2341608"/>
          <a:ext cx="602153" cy="704405"/>
        </a:xfrm>
        <a:prstGeom prst="rightArrow">
          <a:avLst>
            <a:gd name="adj1" fmla="val 60000"/>
            <a:gd name="adj2" fmla="val 50000"/>
          </a:avLst>
        </a:prstGeom>
        <a:solidFill>
          <a:srgbClr val="33333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7107360" y="2482489"/>
        <a:ext cx="421507" cy="422643"/>
      </dsp:txXfrm>
    </dsp:sp>
    <dsp:sp modelId="{C1BDF053-8B91-064D-B8D8-8B4FC45C608F}">
      <dsp:nvSpPr>
        <dsp:cNvPr id="0" name=""/>
        <dsp:cNvSpPr/>
      </dsp:nvSpPr>
      <dsp:spPr>
        <a:xfrm>
          <a:off x="7959464" y="693364"/>
          <a:ext cx="2840345" cy="4000893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In 1995, The Benedictine Place Transitional Housing Program opens.</a:t>
          </a:r>
          <a:endParaRPr lang="en-US" sz="2600" kern="1200" dirty="0"/>
        </a:p>
      </dsp:txBody>
      <dsp:txXfrm>
        <a:off x="8042655" y="776555"/>
        <a:ext cx="2673963" cy="3834511"/>
      </dsp:txXfrm>
    </dsp:sp>
    <dsp:sp modelId="{3A05DBB5-781C-9A46-9012-5320B780BCA8}">
      <dsp:nvSpPr>
        <dsp:cNvPr id="0" name=""/>
        <dsp:cNvSpPr/>
      </dsp:nvSpPr>
      <dsp:spPr>
        <a:xfrm>
          <a:off x="11083844" y="2341608"/>
          <a:ext cx="602153" cy="704405"/>
        </a:xfrm>
        <a:prstGeom prst="rightArrow">
          <a:avLst>
            <a:gd name="adj1" fmla="val 60000"/>
            <a:gd name="adj2" fmla="val 50000"/>
          </a:avLst>
        </a:prstGeom>
        <a:solidFill>
          <a:srgbClr val="33333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11083844" y="2482489"/>
        <a:ext cx="421507" cy="422643"/>
      </dsp:txXfrm>
    </dsp:sp>
    <dsp:sp modelId="{774B2EA7-286D-1648-84A2-0F99E9A8B9CC}">
      <dsp:nvSpPr>
        <dsp:cNvPr id="0" name=""/>
        <dsp:cNvSpPr/>
      </dsp:nvSpPr>
      <dsp:spPr>
        <a:xfrm>
          <a:off x="11935948" y="693364"/>
          <a:ext cx="2840345" cy="4000893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North Hills Affordable Housing adds dba, HEARTH Homelessness Ends with Advocacy Resources Training and Housing. </a:t>
          </a:r>
          <a:endParaRPr lang="en-US" sz="2600" kern="1200" dirty="0"/>
        </a:p>
      </dsp:txBody>
      <dsp:txXfrm>
        <a:off x="12019139" y="776555"/>
        <a:ext cx="2673963" cy="38345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EA720-A540-4FB2-8974-ABC1FB093148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8D2BE-EC21-4F99-A367-259549403C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910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469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57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689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197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5999" cy="9144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FEF6F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189663" y="8085835"/>
            <a:ext cx="741635" cy="60646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6250" y="758458"/>
            <a:ext cx="279527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1700" y="2146300"/>
            <a:ext cx="14452600" cy="298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19100" y="8375243"/>
            <a:ext cx="439419" cy="3752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sv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svg"/><Relationship Id="rId5" Type="http://schemas.openxmlformats.org/officeDocument/2006/relationships/image" Target="../media/image9.sv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8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svg"/><Relationship Id="rId11" Type="http://schemas.openxmlformats.org/officeDocument/2006/relationships/image" Target="../media/image35.sv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svg"/><Relationship Id="rId9" Type="http://schemas.openxmlformats.org/officeDocument/2006/relationships/image" Target="../media/image33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83" y="0"/>
            <a:ext cx="16256000" cy="9144000"/>
            <a:chOff x="0" y="0"/>
            <a:chExt cx="16256000" cy="9144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6255998" cy="9143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79199" y="4709604"/>
              <a:ext cx="4573244" cy="3977195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254112" y="1633836"/>
            <a:ext cx="6872605" cy="2051203"/>
          </a:xfrm>
          <a:prstGeom prst="rect">
            <a:avLst/>
          </a:prstGeom>
        </p:spPr>
        <p:txBody>
          <a:bodyPr vert="horz" wrap="square" lIns="0" tIns="4946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95"/>
              </a:spcBef>
            </a:pPr>
            <a:r>
              <a:rPr sz="6000" spc="-180" dirty="0">
                <a:solidFill>
                  <a:srgbClr val="FEF6F6"/>
                </a:solidFill>
              </a:rPr>
              <a:t>Boar</a:t>
            </a:r>
            <a:r>
              <a:rPr sz="6000" dirty="0">
                <a:solidFill>
                  <a:srgbClr val="FEF6F6"/>
                </a:solidFill>
              </a:rPr>
              <a:t>d</a:t>
            </a:r>
            <a:r>
              <a:rPr sz="6000" spc="-360" dirty="0">
                <a:solidFill>
                  <a:srgbClr val="FEF6F6"/>
                </a:solidFill>
              </a:rPr>
              <a:t> </a:t>
            </a:r>
            <a:r>
              <a:rPr sz="6000" spc="-180" dirty="0">
                <a:solidFill>
                  <a:srgbClr val="FEF6F6"/>
                </a:solidFill>
              </a:rPr>
              <a:t>Orientation</a:t>
            </a:r>
            <a:endParaRPr sz="6000" dirty="0"/>
          </a:p>
          <a:p>
            <a:pPr marL="50800">
              <a:lnSpc>
                <a:spcPct val="100000"/>
              </a:lnSpc>
              <a:spcBef>
                <a:spcPts val="1330"/>
              </a:spcBef>
            </a:pPr>
            <a:r>
              <a:rPr sz="3000" b="0" dirty="0">
                <a:solidFill>
                  <a:srgbClr val="FEF6F6"/>
                </a:solidFill>
                <a:latin typeface="Museo Sans 500"/>
                <a:cs typeface="Museo Sans 500"/>
              </a:rPr>
              <a:t>Welcome</a:t>
            </a:r>
            <a:r>
              <a:rPr sz="3000" b="0" spc="-20" dirty="0">
                <a:solidFill>
                  <a:srgbClr val="FEF6F6"/>
                </a:solidFill>
                <a:latin typeface="Museo Sans 500"/>
                <a:cs typeface="Museo Sans 500"/>
              </a:rPr>
              <a:t> </a:t>
            </a:r>
            <a:r>
              <a:rPr sz="3000" b="0" dirty="0">
                <a:solidFill>
                  <a:srgbClr val="FEF6F6"/>
                </a:solidFill>
                <a:latin typeface="Museo Sans 500"/>
                <a:cs typeface="Museo Sans 500"/>
              </a:rPr>
              <a:t>to</a:t>
            </a:r>
            <a:r>
              <a:rPr sz="3000" b="0" spc="-15" dirty="0">
                <a:solidFill>
                  <a:srgbClr val="FEF6F6"/>
                </a:solidFill>
                <a:latin typeface="Museo Sans 500"/>
                <a:cs typeface="Museo Sans 500"/>
              </a:rPr>
              <a:t> </a:t>
            </a:r>
            <a:r>
              <a:rPr sz="3000" b="0" dirty="0">
                <a:solidFill>
                  <a:srgbClr val="FEF6F6"/>
                </a:solidFill>
                <a:latin typeface="Museo Sans 500"/>
                <a:cs typeface="Museo Sans 500"/>
              </a:rPr>
              <a:t>HEARTH</a:t>
            </a:r>
            <a:endParaRPr sz="3000" dirty="0">
              <a:latin typeface="Museo Sans 500"/>
              <a:cs typeface="Museo Sans 500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4112" y="451659"/>
            <a:ext cx="11760377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8" y="420689"/>
            <a:ext cx="4603749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Agenda</a:t>
            </a:r>
            <a:endParaRPr spc="-13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93128A-392C-4DA1-943E-101C2095487F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ject 5">
            <a:extLst>
              <a:ext uri="{FF2B5EF4-FFF2-40B4-BE49-F238E27FC236}">
                <a16:creationId xmlns:a16="http://schemas.microsoft.com/office/drawing/2014/main" id="{697F059B-633C-6946-8480-012AF454493B}"/>
              </a:ext>
            </a:extLst>
          </p:cNvPr>
          <p:cNvSpPr txBox="1"/>
          <p:nvPr/>
        </p:nvSpPr>
        <p:spPr>
          <a:xfrm>
            <a:off x="2273559" y="4582896"/>
            <a:ext cx="4254239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2) Program Overview</a:t>
            </a:r>
            <a:endParaRPr sz="3000" b="1" dirty="0">
              <a:solidFill>
                <a:srgbClr val="333333"/>
              </a:solidFill>
              <a:latin typeface="Museo Sans 700"/>
              <a:cs typeface="Museo Sans 700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441E87D-8C77-D34E-8D73-5DD06ADE3963}"/>
              </a:ext>
            </a:extLst>
          </p:cNvPr>
          <p:cNvGrpSpPr/>
          <p:nvPr/>
        </p:nvGrpSpPr>
        <p:grpSpPr>
          <a:xfrm>
            <a:off x="923073" y="4250002"/>
            <a:ext cx="1161098" cy="1151881"/>
            <a:chOff x="923073" y="4250002"/>
            <a:chExt cx="1161098" cy="115188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251E8A0-17D3-6243-BC68-357EF1B7BCC8}"/>
                </a:ext>
              </a:extLst>
            </p:cNvPr>
            <p:cNvSpPr/>
            <p:nvPr/>
          </p:nvSpPr>
          <p:spPr>
            <a:xfrm>
              <a:off x="923073" y="4250002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Graphic 19" descr="Renovation (House With Sparkles) with solid fill">
              <a:extLst>
                <a:ext uri="{FF2B5EF4-FFF2-40B4-BE49-F238E27FC236}">
                  <a16:creationId xmlns:a16="http://schemas.microsoft.com/office/drawing/2014/main" id="{3D30D3CD-2BEF-E84B-A902-55BA1BF29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19050" y="4368043"/>
              <a:ext cx="914400" cy="914400"/>
            </a:xfrm>
            <a:prstGeom prst="rect">
              <a:avLst/>
            </a:prstGeom>
          </p:spPr>
        </p:pic>
      </p:grpSp>
      <p:sp>
        <p:nvSpPr>
          <p:cNvPr id="17" name="object 8">
            <a:extLst>
              <a:ext uri="{FF2B5EF4-FFF2-40B4-BE49-F238E27FC236}">
                <a16:creationId xmlns:a16="http://schemas.microsoft.com/office/drawing/2014/main" id="{0568BE54-4DDD-C74E-9B43-C5526EAF7960}"/>
              </a:ext>
            </a:extLst>
          </p:cNvPr>
          <p:cNvSpPr txBox="1"/>
          <p:nvPr/>
        </p:nvSpPr>
        <p:spPr>
          <a:xfrm>
            <a:off x="10055591" y="2658356"/>
            <a:ext cx="660234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4) Board Roles &amp; Responsibilities</a:t>
            </a:r>
            <a:endParaRPr sz="3000" dirty="0">
              <a:latin typeface="Museo Sans 700"/>
              <a:cs typeface="Museo Sans 700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2AAADBFE-DE50-D340-82E3-01378E2E08BC}"/>
              </a:ext>
            </a:extLst>
          </p:cNvPr>
          <p:cNvGrpSpPr/>
          <p:nvPr/>
        </p:nvGrpSpPr>
        <p:grpSpPr>
          <a:xfrm>
            <a:off x="8766651" y="2322561"/>
            <a:ext cx="1161098" cy="1151881"/>
            <a:chOff x="8766651" y="2322561"/>
            <a:chExt cx="1161098" cy="1151881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BCAE9FA-AEE4-5C4E-A33F-FE6407FE3623}"/>
                </a:ext>
              </a:extLst>
            </p:cNvPr>
            <p:cNvSpPr/>
            <p:nvPr/>
          </p:nvSpPr>
          <p:spPr>
            <a:xfrm>
              <a:off x="8766651" y="2322561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Graphic 23" descr="Board Of Directors with solid fill">
              <a:extLst>
                <a:ext uri="{FF2B5EF4-FFF2-40B4-BE49-F238E27FC236}">
                  <a16:creationId xmlns:a16="http://schemas.microsoft.com/office/drawing/2014/main" id="{92077028-B5F4-5C43-86AC-4F605E21A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890000" y="2438400"/>
              <a:ext cx="914400" cy="914400"/>
            </a:xfrm>
            <a:prstGeom prst="rect">
              <a:avLst/>
            </a:prstGeom>
          </p:spPr>
        </p:pic>
      </p:grpSp>
      <p:sp>
        <p:nvSpPr>
          <p:cNvPr id="14" name="object 4">
            <a:extLst>
              <a:ext uri="{FF2B5EF4-FFF2-40B4-BE49-F238E27FC236}">
                <a16:creationId xmlns:a16="http://schemas.microsoft.com/office/drawing/2014/main" id="{6EAE0154-512C-D245-9F41-DB67EB6B3FC3}"/>
              </a:ext>
            </a:extLst>
          </p:cNvPr>
          <p:cNvSpPr txBox="1"/>
          <p:nvPr/>
        </p:nvSpPr>
        <p:spPr>
          <a:xfrm>
            <a:off x="10055591" y="4582896"/>
            <a:ext cx="392685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5) Staff Operations</a:t>
            </a:r>
            <a:endParaRPr sz="3000" dirty="0">
              <a:solidFill>
                <a:srgbClr val="333333"/>
              </a:solidFill>
              <a:latin typeface="Museo Sans 700"/>
              <a:cs typeface="Museo Sans 70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2EBD7154-E10C-7F4B-A9DA-DB8EF47655C2}"/>
              </a:ext>
            </a:extLst>
          </p:cNvPr>
          <p:cNvGrpSpPr/>
          <p:nvPr/>
        </p:nvGrpSpPr>
        <p:grpSpPr>
          <a:xfrm>
            <a:off x="8766651" y="4250002"/>
            <a:ext cx="1161098" cy="1151881"/>
            <a:chOff x="8766651" y="4250002"/>
            <a:chExt cx="1161098" cy="1151881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387E943-D3F1-5045-AAC9-DE439521FB5D}"/>
                </a:ext>
              </a:extLst>
            </p:cNvPr>
            <p:cNvSpPr/>
            <p:nvPr/>
          </p:nvSpPr>
          <p:spPr>
            <a:xfrm>
              <a:off x="8766651" y="4250002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Graphic 25" descr="Employee badge with solid fill">
              <a:extLst>
                <a:ext uri="{FF2B5EF4-FFF2-40B4-BE49-F238E27FC236}">
                  <a16:creationId xmlns:a16="http://schemas.microsoft.com/office/drawing/2014/main" id="{5E97D952-8A95-604D-AF50-D6B0577A3F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890000" y="4368043"/>
              <a:ext cx="914400" cy="914400"/>
            </a:xfrm>
            <a:prstGeom prst="rect">
              <a:avLst/>
            </a:prstGeom>
          </p:spPr>
        </p:pic>
      </p:grpSp>
      <p:sp>
        <p:nvSpPr>
          <p:cNvPr id="19" name="object 4">
            <a:extLst>
              <a:ext uri="{FF2B5EF4-FFF2-40B4-BE49-F238E27FC236}">
                <a16:creationId xmlns:a16="http://schemas.microsoft.com/office/drawing/2014/main" id="{37BB9CA3-F536-8840-A908-D8CFC69F9E9A}"/>
              </a:ext>
            </a:extLst>
          </p:cNvPr>
          <p:cNvSpPr txBox="1"/>
          <p:nvPr/>
        </p:nvSpPr>
        <p:spPr>
          <a:xfrm>
            <a:off x="10055591" y="6537838"/>
            <a:ext cx="477382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6) Reference Materials</a:t>
            </a:r>
            <a:endParaRPr sz="3000" b="1" dirty="0">
              <a:solidFill>
                <a:srgbClr val="333333"/>
              </a:solidFill>
              <a:latin typeface="Museo Sans 700"/>
              <a:cs typeface="Museo Sans 70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A1F335E-F8F3-6041-9D89-0430CB897645}"/>
              </a:ext>
            </a:extLst>
          </p:cNvPr>
          <p:cNvGrpSpPr/>
          <p:nvPr/>
        </p:nvGrpSpPr>
        <p:grpSpPr>
          <a:xfrm>
            <a:off x="8766651" y="6199143"/>
            <a:ext cx="1161098" cy="1151881"/>
            <a:chOff x="8766651" y="6199143"/>
            <a:chExt cx="1161098" cy="1151881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71DBC5B-1AE2-C043-B0A0-3320E68AA736}"/>
                </a:ext>
              </a:extLst>
            </p:cNvPr>
            <p:cNvSpPr/>
            <p:nvPr/>
          </p:nvSpPr>
          <p:spPr>
            <a:xfrm>
              <a:off x="8766651" y="6199143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8" name="Graphic 27" descr="Document with solid fill">
              <a:extLst>
                <a:ext uri="{FF2B5EF4-FFF2-40B4-BE49-F238E27FC236}">
                  <a16:creationId xmlns:a16="http://schemas.microsoft.com/office/drawing/2014/main" id="{6A54EE30-833D-DD46-AB55-DB82EE3CC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925560" y="6317882"/>
              <a:ext cx="914400" cy="914400"/>
            </a:xfrm>
            <a:prstGeom prst="rect">
              <a:avLst/>
            </a:prstGeom>
          </p:spPr>
        </p:pic>
      </p:grpSp>
      <p:sp>
        <p:nvSpPr>
          <p:cNvPr id="16" name="object 6">
            <a:extLst>
              <a:ext uri="{FF2B5EF4-FFF2-40B4-BE49-F238E27FC236}">
                <a16:creationId xmlns:a16="http://schemas.microsoft.com/office/drawing/2014/main" id="{A50376CB-DA3F-B741-92C4-A7C9CA1AE4CF}"/>
              </a:ext>
            </a:extLst>
          </p:cNvPr>
          <p:cNvSpPr txBox="1"/>
          <p:nvPr/>
        </p:nvSpPr>
        <p:spPr>
          <a:xfrm>
            <a:off x="2273559" y="2658356"/>
            <a:ext cx="425424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1) History of HEARTH</a:t>
            </a:r>
            <a:endParaRPr sz="3000" dirty="0">
              <a:latin typeface="Museo Sans 700"/>
              <a:cs typeface="Museo Sans 70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B743920F-FE2B-2845-A366-3CA6CF3057BC}"/>
              </a:ext>
            </a:extLst>
          </p:cNvPr>
          <p:cNvGrpSpPr/>
          <p:nvPr/>
        </p:nvGrpSpPr>
        <p:grpSpPr>
          <a:xfrm>
            <a:off x="923073" y="2322561"/>
            <a:ext cx="1161098" cy="1151881"/>
            <a:chOff x="923073" y="2322561"/>
            <a:chExt cx="1161098" cy="115188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CCA3DA4-E764-9A4D-9AC9-6BC4B20F4327}"/>
                </a:ext>
              </a:extLst>
            </p:cNvPr>
            <p:cNvSpPr/>
            <p:nvPr/>
          </p:nvSpPr>
          <p:spPr>
            <a:xfrm>
              <a:off x="923073" y="2322561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Graphic 29" descr="Greek Temple with solid fill">
              <a:extLst>
                <a:ext uri="{FF2B5EF4-FFF2-40B4-BE49-F238E27FC236}">
                  <a16:creationId xmlns:a16="http://schemas.microsoft.com/office/drawing/2014/main" id="{8204F594-9438-1045-9E27-84EB177B6C4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46422" y="2441301"/>
              <a:ext cx="914400" cy="914400"/>
            </a:xfrm>
            <a:prstGeom prst="rect">
              <a:avLst/>
            </a:prstGeom>
          </p:spPr>
        </p:pic>
      </p:grpSp>
      <p:sp>
        <p:nvSpPr>
          <p:cNvPr id="18" name="object 10">
            <a:extLst>
              <a:ext uri="{FF2B5EF4-FFF2-40B4-BE49-F238E27FC236}">
                <a16:creationId xmlns:a16="http://schemas.microsoft.com/office/drawing/2014/main" id="{04F35DBF-1296-9A4F-8A48-AC8B087E4700}"/>
              </a:ext>
            </a:extLst>
          </p:cNvPr>
          <p:cNvSpPr txBox="1"/>
          <p:nvPr/>
        </p:nvSpPr>
        <p:spPr>
          <a:xfrm>
            <a:off x="2273559" y="6537838"/>
            <a:ext cx="6639029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3) Overview of Funding Sources</a:t>
            </a:r>
            <a:endParaRPr sz="3000" dirty="0">
              <a:latin typeface="Museo Sans 700"/>
              <a:cs typeface="Museo Sans 70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653851A7-0971-DD41-BEBB-F3D778BBB1B3}"/>
              </a:ext>
            </a:extLst>
          </p:cNvPr>
          <p:cNvGrpSpPr/>
          <p:nvPr/>
        </p:nvGrpSpPr>
        <p:grpSpPr>
          <a:xfrm>
            <a:off x="923073" y="6199143"/>
            <a:ext cx="1161098" cy="1151881"/>
            <a:chOff x="923073" y="6199143"/>
            <a:chExt cx="1161098" cy="1151881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3072FDC-7F3C-FD40-93B5-5D5828D0B132}"/>
                </a:ext>
              </a:extLst>
            </p:cNvPr>
            <p:cNvSpPr/>
            <p:nvPr/>
          </p:nvSpPr>
          <p:spPr>
            <a:xfrm>
              <a:off x="923073" y="6199143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5" name="Graphic 34" descr="Bank check with solid fill">
              <a:extLst>
                <a:ext uri="{FF2B5EF4-FFF2-40B4-BE49-F238E27FC236}">
                  <a16:creationId xmlns:a16="http://schemas.microsoft.com/office/drawing/2014/main" id="{4834A8CF-F5FD-3443-AB1F-BDC4FE766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021022" y="631788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0174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845E529-8868-C94C-9CF8-7280024C99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43"/>
          <a:stretch/>
        </p:blipFill>
        <p:spPr>
          <a:xfrm>
            <a:off x="0" y="0"/>
            <a:ext cx="16254361" cy="91440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42989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/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History</a:t>
            </a:r>
            <a:endParaRPr spc="-13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0335946-8A0A-4666-8674-C9732CC42F20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56605BC-126C-5149-A1E7-CA12331371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139873"/>
              </p:ext>
            </p:extLst>
          </p:nvPr>
        </p:nvGraphicFramePr>
        <p:xfrm>
          <a:off x="736605" y="2384778"/>
          <a:ext cx="14782790" cy="5387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12668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87185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Permanent Affordable Housing: Benet Woods</a:t>
            </a:r>
            <a:endParaRPr spc="-13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0335946-8A0A-4666-8674-C9732CC42F20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04602962-7CC7-CB47-9C9E-0321F05631A5}"/>
              </a:ext>
            </a:extLst>
          </p:cNvPr>
          <p:cNvSpPr txBox="1"/>
          <p:nvPr/>
        </p:nvSpPr>
        <p:spPr>
          <a:xfrm>
            <a:off x="872816" y="4127242"/>
            <a:ext cx="7086702" cy="5016758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Museo Sans 700"/>
              </a:rPr>
              <a:t>ABOUT BENET WOODS:</a:t>
            </a:r>
            <a:br>
              <a:rPr lang="en-US" sz="1600" b="1" dirty="0">
                <a:latin typeface="Museo Sans 700"/>
              </a:rPr>
            </a:br>
            <a:endParaRPr lang="en-US" sz="1600" b="1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First permanent affordable housing in Northern Allegheny County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11 townhomes and a community room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Rent is below market rate; residents qualify by income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Permanent Affordable Housing Committee and The Benet Woods Housing Corporation Board oversee the development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PRIDE Program 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Permanent supportive housing program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6 scattered site apartments in the community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Funded by HUD; clients must have diagnosed disability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600" dirty="0">
              <a:latin typeface="Museo Sans 70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7D621B-41C5-1F45-B42C-EA691B46918D}"/>
              </a:ext>
            </a:extLst>
          </p:cNvPr>
          <p:cNvSpPr txBox="1"/>
          <p:nvPr/>
        </p:nvSpPr>
        <p:spPr>
          <a:xfrm>
            <a:off x="9912470" y="2590800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Museo Sans 700"/>
                <a:cs typeface="Museo Sans 700"/>
              </a:rPr>
              <a:t>Created a strategic plan to build permanent affordable housing. 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22EB79-2026-424A-8902-C749DF3E46F1}"/>
              </a:ext>
            </a:extLst>
          </p:cNvPr>
          <p:cNvSpPr txBox="1"/>
          <p:nvPr/>
        </p:nvSpPr>
        <p:spPr>
          <a:xfrm>
            <a:off x="9921728" y="4813882"/>
            <a:ext cx="5216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solidFill>
                  <a:srgbClr val="333333"/>
                </a:solidFill>
                <a:latin typeface="Museo Sans 700"/>
                <a:cs typeface="Museo Sans 700"/>
              </a:rPr>
              <a:t>Partnered with Trek Development to achieve this goal. </a:t>
            </a:r>
            <a:endParaRPr lang="en-US" dirty="0">
              <a:solidFill>
                <a:srgbClr val="333333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667CB0-DD67-A44B-B040-EC39E446ADB5}"/>
              </a:ext>
            </a:extLst>
          </p:cNvPr>
          <p:cNvSpPr txBox="1"/>
          <p:nvPr/>
        </p:nvSpPr>
        <p:spPr>
          <a:xfrm>
            <a:off x="9921728" y="6659193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solidFill>
                  <a:srgbClr val="333333"/>
                </a:solidFill>
                <a:latin typeface="Museo Sans 700"/>
                <a:cs typeface="Museo Sans 700"/>
              </a:rPr>
              <a:t>Opened HEARTH at Benet Woods &amp; PRIDE Program began. </a:t>
            </a:r>
            <a:endParaRPr lang="en-US" dirty="0">
              <a:solidFill>
                <a:srgbClr val="333333"/>
              </a:solidFill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4CAF4C0-9DC9-1043-910F-E440A7F460EA}"/>
              </a:ext>
            </a:extLst>
          </p:cNvPr>
          <p:cNvGrpSpPr/>
          <p:nvPr/>
        </p:nvGrpSpPr>
        <p:grpSpPr>
          <a:xfrm>
            <a:off x="8570337" y="2338026"/>
            <a:ext cx="1161098" cy="1151881"/>
            <a:chOff x="8570337" y="2338026"/>
            <a:chExt cx="1161098" cy="115188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8664878-410E-3243-8F1B-01CBEDB06D69}"/>
                </a:ext>
              </a:extLst>
            </p:cNvPr>
            <p:cNvSpPr/>
            <p:nvPr/>
          </p:nvSpPr>
          <p:spPr>
            <a:xfrm>
              <a:off x="8570337" y="2338026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103EDFC-FCE7-CA4B-B390-F4F74CC3D63E}"/>
                </a:ext>
              </a:extLst>
            </p:cNvPr>
            <p:cNvSpPr txBox="1"/>
            <p:nvPr/>
          </p:nvSpPr>
          <p:spPr>
            <a:xfrm>
              <a:off x="8579595" y="2621577"/>
              <a:ext cx="1142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Museo Sans 700"/>
                </a:rPr>
                <a:t>2004</a:t>
              </a:r>
              <a:endParaRPr lang="en-US" sz="3200" b="1" dirty="0">
                <a:solidFill>
                  <a:schemeClr val="bg1"/>
                </a:solidFill>
                <a:latin typeface="Museo Sans 70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5EC18F5-A019-A944-9957-381528420FE7}"/>
              </a:ext>
            </a:extLst>
          </p:cNvPr>
          <p:cNvGrpSpPr/>
          <p:nvPr/>
        </p:nvGrpSpPr>
        <p:grpSpPr>
          <a:xfrm>
            <a:off x="8579595" y="4392228"/>
            <a:ext cx="1161098" cy="1151881"/>
            <a:chOff x="8579595" y="4392228"/>
            <a:chExt cx="1161098" cy="115188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59AE86C-3063-C541-96EF-B064C47CA937}"/>
                </a:ext>
              </a:extLst>
            </p:cNvPr>
            <p:cNvSpPr/>
            <p:nvPr/>
          </p:nvSpPr>
          <p:spPr>
            <a:xfrm>
              <a:off x="8579595" y="439222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BD5EAA4-22DE-AF43-A876-CDE25B06C028}"/>
                </a:ext>
              </a:extLst>
            </p:cNvPr>
            <p:cNvSpPr txBox="1"/>
            <p:nvPr/>
          </p:nvSpPr>
          <p:spPr>
            <a:xfrm>
              <a:off x="8588853" y="4706162"/>
              <a:ext cx="1142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Museo Sans 700"/>
                </a:rPr>
                <a:t>2007</a:t>
              </a:r>
              <a:endParaRPr lang="en-US" sz="3200" b="1" dirty="0">
                <a:solidFill>
                  <a:schemeClr val="bg1"/>
                </a:solidFill>
                <a:latin typeface="Museo Sans 70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2EAD112-5729-C441-B734-E1357E259843}"/>
              </a:ext>
            </a:extLst>
          </p:cNvPr>
          <p:cNvGrpSpPr/>
          <p:nvPr/>
        </p:nvGrpSpPr>
        <p:grpSpPr>
          <a:xfrm>
            <a:off x="8579595" y="6406420"/>
            <a:ext cx="1161098" cy="1151881"/>
            <a:chOff x="8579595" y="6406420"/>
            <a:chExt cx="1161098" cy="115188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8CB009C-36F7-2D48-9D0E-395F7CBAB1BF}"/>
                </a:ext>
              </a:extLst>
            </p:cNvPr>
            <p:cNvSpPr/>
            <p:nvPr/>
          </p:nvSpPr>
          <p:spPr>
            <a:xfrm>
              <a:off x="8579595" y="640642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0327086-8AF3-7344-A41D-E40F146A610E}"/>
                </a:ext>
              </a:extLst>
            </p:cNvPr>
            <p:cNvSpPr txBox="1"/>
            <p:nvPr/>
          </p:nvSpPr>
          <p:spPr>
            <a:xfrm>
              <a:off x="8592920" y="6689972"/>
              <a:ext cx="1142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Museo Sans 700"/>
                </a:rPr>
                <a:t>2009</a:t>
              </a:r>
              <a:endParaRPr lang="en-US" sz="3200" b="1" dirty="0">
                <a:solidFill>
                  <a:schemeClr val="bg1"/>
                </a:solidFill>
                <a:latin typeface="Museo Sans 700"/>
              </a:endParaRP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05143A34-5992-4408-8D37-D8787CDB4B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9"/>
          <a:stretch/>
        </p:blipFill>
        <p:spPr>
          <a:xfrm>
            <a:off x="2636361" y="1481304"/>
            <a:ext cx="5323157" cy="2645938"/>
          </a:xfrm>
          <a:prstGeom prst="rect">
            <a:avLst/>
          </a:prstGeom>
          <a:ln>
            <a:solidFill>
              <a:srgbClr val="AA2C1C"/>
            </a:solidFill>
          </a:ln>
        </p:spPr>
      </p:pic>
    </p:spTree>
    <p:extLst>
      <p:ext uri="{BB962C8B-B14F-4D97-AF65-F5344CB8AC3E}">
        <p14:creationId xmlns:p14="http://schemas.microsoft.com/office/powerpoint/2010/main" val="1860142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11004549" cy="14875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 algn="l">
              <a:lnSpc>
                <a:spcPts val="4290"/>
              </a:lnSpc>
            </a:pPr>
            <a: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Transitional Housing Challenges &amp; Successes</a:t>
            </a:r>
            <a:b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48ECD2-09AF-45DD-8BAC-E15D15BEE774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B2D01C88-154B-CA4D-9E43-5A7BD1F1A0B1}"/>
              </a:ext>
            </a:extLst>
          </p:cNvPr>
          <p:cNvSpPr txBox="1"/>
          <p:nvPr/>
        </p:nvSpPr>
        <p:spPr>
          <a:xfrm>
            <a:off x="1834010" y="1915272"/>
            <a:ext cx="5687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Museo Sans 700"/>
              </a:rPr>
              <a:t>Left Benedictine Place in Ross Township.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D34275-B03C-1049-9680-C797EC8542C3}"/>
              </a:ext>
            </a:extLst>
          </p:cNvPr>
          <p:cNvSpPr txBox="1"/>
          <p:nvPr/>
        </p:nvSpPr>
        <p:spPr>
          <a:xfrm>
            <a:off x="1843267" y="3058192"/>
            <a:ext cx="6272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Partnered with Trek Development and renovated property in Shaler Township.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4C9595-C34F-6A47-83AC-90EBA0670A42}"/>
              </a:ext>
            </a:extLst>
          </p:cNvPr>
          <p:cNvSpPr txBox="1"/>
          <p:nvPr/>
        </p:nvSpPr>
        <p:spPr>
          <a:xfrm>
            <a:off x="1843267" y="4419748"/>
            <a:ext cx="5662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Moved into new home!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26E2BA7-D3F3-A54D-87BF-5E0D8A966B76}"/>
              </a:ext>
            </a:extLst>
          </p:cNvPr>
          <p:cNvGrpSpPr/>
          <p:nvPr/>
        </p:nvGrpSpPr>
        <p:grpSpPr>
          <a:xfrm>
            <a:off x="476249" y="1524000"/>
            <a:ext cx="1161098" cy="1151881"/>
            <a:chOff x="476249" y="1524000"/>
            <a:chExt cx="1161098" cy="115188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D5A74AB-A8CE-AD43-A427-1BC44C6AD4E0}"/>
                </a:ext>
              </a:extLst>
            </p:cNvPr>
            <p:cNvSpPr/>
            <p:nvPr/>
          </p:nvSpPr>
          <p:spPr>
            <a:xfrm>
              <a:off x="476249" y="152400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BF28F14-42B8-234B-BCA9-A9C29DC105E4}"/>
                </a:ext>
              </a:extLst>
            </p:cNvPr>
            <p:cNvSpPr txBox="1"/>
            <p:nvPr/>
          </p:nvSpPr>
          <p:spPr>
            <a:xfrm>
              <a:off x="485507" y="180755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7CDC646-96C6-0140-9137-32F68541EAA8}"/>
              </a:ext>
            </a:extLst>
          </p:cNvPr>
          <p:cNvGrpSpPr/>
          <p:nvPr/>
        </p:nvGrpSpPr>
        <p:grpSpPr>
          <a:xfrm>
            <a:off x="491568" y="2778168"/>
            <a:ext cx="1161098" cy="1151881"/>
            <a:chOff x="491568" y="2778168"/>
            <a:chExt cx="1161098" cy="115188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18D37CE-5573-E846-828E-E0F1519B3266}"/>
                </a:ext>
              </a:extLst>
            </p:cNvPr>
            <p:cNvSpPr/>
            <p:nvPr/>
          </p:nvSpPr>
          <p:spPr>
            <a:xfrm>
              <a:off x="491568" y="277816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B6C4CAC-BBB6-BF46-88F0-4CC8D38F0939}"/>
                </a:ext>
              </a:extLst>
            </p:cNvPr>
            <p:cNvSpPr txBox="1"/>
            <p:nvPr/>
          </p:nvSpPr>
          <p:spPr>
            <a:xfrm>
              <a:off x="500826" y="3092102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2012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B36645E-8ABE-5C4D-9C7F-35D3AEC4452B}"/>
              </a:ext>
            </a:extLst>
          </p:cNvPr>
          <p:cNvGrpSpPr/>
          <p:nvPr/>
        </p:nvGrpSpPr>
        <p:grpSpPr>
          <a:xfrm>
            <a:off x="501135" y="4028474"/>
            <a:ext cx="1161098" cy="1151881"/>
            <a:chOff x="501135" y="4028474"/>
            <a:chExt cx="1161098" cy="115188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1D6603F-397D-F841-B55B-DFA23A5960A7}"/>
                </a:ext>
              </a:extLst>
            </p:cNvPr>
            <p:cNvSpPr/>
            <p:nvPr/>
          </p:nvSpPr>
          <p:spPr>
            <a:xfrm>
              <a:off x="501135" y="402847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E131083-8CBE-C64A-957C-8E5DFC16CD69}"/>
                </a:ext>
              </a:extLst>
            </p:cNvPr>
            <p:cNvSpPr txBox="1"/>
            <p:nvPr/>
          </p:nvSpPr>
          <p:spPr>
            <a:xfrm>
              <a:off x="501135" y="4281247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2013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7012FB22-9254-1349-83EE-33180AD9EC7F}"/>
              </a:ext>
            </a:extLst>
          </p:cNvPr>
          <p:cNvSpPr txBox="1"/>
          <p:nvPr/>
        </p:nvSpPr>
        <p:spPr>
          <a:xfrm>
            <a:off x="1834009" y="5525914"/>
            <a:ext cx="6281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Allegheny County began coordinated entry &amp; client referrals changed.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79925D3B-4D9B-7A46-8515-0AA117C92F91}"/>
              </a:ext>
            </a:extLst>
          </p:cNvPr>
          <p:cNvGrpSpPr/>
          <p:nvPr/>
        </p:nvGrpSpPr>
        <p:grpSpPr>
          <a:xfrm>
            <a:off x="501135" y="5279114"/>
            <a:ext cx="1161098" cy="1151881"/>
            <a:chOff x="501135" y="5279114"/>
            <a:chExt cx="1161098" cy="1151881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939765A-59D9-694B-9523-6FC524B19493}"/>
                </a:ext>
              </a:extLst>
            </p:cNvPr>
            <p:cNvSpPr/>
            <p:nvPr/>
          </p:nvSpPr>
          <p:spPr>
            <a:xfrm>
              <a:off x="501135" y="527911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7F75E11-CEED-2043-B770-0AD6444DF835}"/>
                </a:ext>
              </a:extLst>
            </p:cNvPr>
            <p:cNvSpPr txBox="1"/>
            <p:nvPr/>
          </p:nvSpPr>
          <p:spPr>
            <a:xfrm>
              <a:off x="514460" y="5562666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2015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C65D82AE-F655-3749-81F4-304C1AC73F4C}"/>
              </a:ext>
            </a:extLst>
          </p:cNvPr>
          <p:cNvSpPr txBox="1"/>
          <p:nvPr/>
        </p:nvSpPr>
        <p:spPr>
          <a:xfrm>
            <a:off x="1843267" y="6647161"/>
            <a:ext cx="62720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Allegheny County DHS &amp; Homeless Advisory Board decided to stop funding all transitional housing. HEARTH chose to maintain its mission and forge HUD funding.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C97004-7C32-7642-8CC2-D2BE7BB8F73F}"/>
              </a:ext>
            </a:extLst>
          </p:cNvPr>
          <p:cNvSpPr txBox="1"/>
          <p:nvPr/>
        </p:nvSpPr>
        <p:spPr>
          <a:xfrm>
            <a:off x="1860252" y="8207812"/>
            <a:ext cx="5681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Celebrated 25 years of service.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15E6F39-6ED2-AD4A-9769-E2411617F5DB}"/>
              </a:ext>
            </a:extLst>
          </p:cNvPr>
          <p:cNvGrpSpPr/>
          <p:nvPr/>
        </p:nvGrpSpPr>
        <p:grpSpPr>
          <a:xfrm>
            <a:off x="501135" y="6532888"/>
            <a:ext cx="1161098" cy="1151881"/>
            <a:chOff x="501135" y="6532888"/>
            <a:chExt cx="1161098" cy="115188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2F0FBCE-8B7A-084F-B1B4-C37FF3FFAA0E}"/>
                </a:ext>
              </a:extLst>
            </p:cNvPr>
            <p:cNvSpPr/>
            <p:nvPr/>
          </p:nvSpPr>
          <p:spPr>
            <a:xfrm>
              <a:off x="501135" y="653288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8329D73-3698-B44D-8440-A6BC2D5EC03A}"/>
                </a:ext>
              </a:extLst>
            </p:cNvPr>
            <p:cNvSpPr txBox="1"/>
            <p:nvPr/>
          </p:nvSpPr>
          <p:spPr>
            <a:xfrm>
              <a:off x="510393" y="6816439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2016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9036627-4B86-584B-A80B-7E353952AF5B}"/>
              </a:ext>
            </a:extLst>
          </p:cNvPr>
          <p:cNvGrpSpPr/>
          <p:nvPr/>
        </p:nvGrpSpPr>
        <p:grpSpPr>
          <a:xfrm>
            <a:off x="510393" y="7786157"/>
            <a:ext cx="1161098" cy="1151881"/>
            <a:chOff x="510393" y="7786157"/>
            <a:chExt cx="1161098" cy="115188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6FD576E-7B5C-524E-9420-BF22172EB3DD}"/>
                </a:ext>
              </a:extLst>
            </p:cNvPr>
            <p:cNvSpPr/>
            <p:nvPr/>
          </p:nvSpPr>
          <p:spPr>
            <a:xfrm>
              <a:off x="510393" y="7786157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1B2C0B2-31F1-1C46-A4E2-AE831DCEE1D1}"/>
                </a:ext>
              </a:extLst>
            </p:cNvPr>
            <p:cNvSpPr txBox="1"/>
            <p:nvPr/>
          </p:nvSpPr>
          <p:spPr>
            <a:xfrm>
              <a:off x="519651" y="810009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2020</a:t>
              </a:r>
            </a:p>
          </p:txBody>
        </p:sp>
      </p:grpSp>
      <p:pic>
        <p:nvPicPr>
          <p:cNvPr id="42" name="Picture 41" descr="A map of the world&#10;&#10;Description automatically generated with low confidence">
            <a:extLst>
              <a:ext uri="{FF2B5EF4-FFF2-40B4-BE49-F238E27FC236}">
                <a16:creationId xmlns:a16="http://schemas.microsoft.com/office/drawing/2014/main" id="{2DB2874D-77DD-B54F-BF64-781F46599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398" y="4932456"/>
            <a:ext cx="4840000" cy="299707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04B450D-60BF-42A9-89A5-4A1BC80AA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0605" y="1356843"/>
            <a:ext cx="7434781" cy="3509179"/>
          </a:xfrm>
          <a:prstGeom prst="rect">
            <a:avLst/>
          </a:prstGeom>
          <a:ln>
            <a:solidFill>
              <a:srgbClr val="AA2C1C"/>
            </a:solidFill>
          </a:ln>
        </p:spPr>
      </p:pic>
    </p:spTree>
    <p:extLst>
      <p:ext uri="{BB962C8B-B14F-4D97-AF65-F5344CB8AC3E}">
        <p14:creationId xmlns:p14="http://schemas.microsoft.com/office/powerpoint/2010/main" val="3886767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Our Families </a:t>
            </a:r>
            <a:endParaRPr spc="-13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512F53-328D-4692-9CCC-68477A565F93}"/>
              </a:ext>
            </a:extLst>
          </p:cNvPr>
          <p:cNvSpPr txBox="1"/>
          <p:nvPr/>
        </p:nvSpPr>
        <p:spPr>
          <a:xfrm>
            <a:off x="6299200" y="1549257"/>
            <a:ext cx="8522782" cy="6252994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b="1" dirty="0">
                <a:latin typeface="Museo Sans 700"/>
              </a:rPr>
              <a:t>OF OUR CURRENT HEARTH PROGRAM PARTICIPANTS: </a:t>
            </a:r>
            <a:br>
              <a:rPr lang="en-US" sz="2000" b="1" dirty="0">
                <a:latin typeface="Museo Sans 700"/>
              </a:rPr>
            </a:br>
            <a:endParaRPr lang="en-US" sz="2000" b="1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8 children are enrolled in childcare, seven of which are enrolled in the on-site Early Head Start classroom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4 Families receive TANF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90% receive SNAP benefits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100% of the families are on Medicaid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11% of the parents receive child support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38% of the moms are enrolled in an educational program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63 % of the moms are employed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12%  are working while enrolled in school</a:t>
            </a: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14 parents identify as women; 1 parent identifies with male pronouns; 1 is gender non-conforming</a:t>
            </a:r>
          </a:p>
          <a:p>
            <a:endParaRPr lang="en-US" dirty="0">
              <a:latin typeface="Museo 300" panose="02000000000000000000" pitchFamily="50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70194A15-5CC7-44F0-B582-6593AA2BF4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1549258"/>
            <a:ext cx="5052771" cy="3529172"/>
          </a:xfrm>
          <a:prstGeom prst="rect">
            <a:avLst/>
          </a:prstGeom>
          <a:ln>
            <a:solidFill>
              <a:srgbClr val="AA2C1C"/>
            </a:solidFill>
          </a:ln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D1332FC-1460-894D-8D21-60A37C8AD86E}"/>
              </a:ext>
            </a:extLst>
          </p:cNvPr>
          <p:cNvSpPr/>
          <p:nvPr/>
        </p:nvSpPr>
        <p:spPr>
          <a:xfrm>
            <a:off x="3060275" y="5499827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601C15B-285F-FF4E-BD49-CFE86A7E9FA2}"/>
              </a:ext>
            </a:extLst>
          </p:cNvPr>
          <p:cNvSpPr/>
          <p:nvPr/>
        </p:nvSpPr>
        <p:spPr>
          <a:xfrm>
            <a:off x="3060275" y="7136118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1D91DA-DE98-5240-BE92-1B2ED7ABE20F}"/>
              </a:ext>
            </a:extLst>
          </p:cNvPr>
          <p:cNvSpPr/>
          <p:nvPr/>
        </p:nvSpPr>
        <p:spPr>
          <a:xfrm>
            <a:off x="429933" y="5499827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215FF20-A7C6-F94E-8DEB-EB9EE6CA5D11}"/>
              </a:ext>
            </a:extLst>
          </p:cNvPr>
          <p:cNvSpPr/>
          <p:nvPr/>
        </p:nvSpPr>
        <p:spPr>
          <a:xfrm>
            <a:off x="429933" y="7136118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9381313-1798-D94B-90C2-8B9663F77C41}"/>
              </a:ext>
            </a:extLst>
          </p:cNvPr>
          <p:cNvSpPr/>
          <p:nvPr/>
        </p:nvSpPr>
        <p:spPr>
          <a:xfrm>
            <a:off x="627245" y="5543161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1,049+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89BC90-9BD6-A347-B059-AB7425A5E181}"/>
              </a:ext>
            </a:extLst>
          </p:cNvPr>
          <p:cNvSpPr/>
          <p:nvPr/>
        </p:nvSpPr>
        <p:spPr>
          <a:xfrm>
            <a:off x="531514" y="6205254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Individuals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Served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E784ABF-3431-4249-8725-F276C46DFCC6}"/>
              </a:ext>
            </a:extLst>
          </p:cNvPr>
          <p:cNvSpPr/>
          <p:nvPr/>
        </p:nvSpPr>
        <p:spPr>
          <a:xfrm>
            <a:off x="3245611" y="5544184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31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0213EA9-EF37-B64A-A123-41F525A67E4E}"/>
              </a:ext>
            </a:extLst>
          </p:cNvPr>
          <p:cNvSpPr/>
          <p:nvPr/>
        </p:nvSpPr>
        <p:spPr>
          <a:xfrm>
            <a:off x="3157404" y="6194752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Average Age 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Of Parent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E9CBED4-5642-1744-9B4E-1C7BF4CA3EB0}"/>
              </a:ext>
            </a:extLst>
          </p:cNvPr>
          <p:cNvSpPr/>
          <p:nvPr/>
        </p:nvSpPr>
        <p:spPr>
          <a:xfrm>
            <a:off x="627245" y="7210021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9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E492085-FDDD-EE4D-9F1C-A7C3FC913DB1}"/>
              </a:ext>
            </a:extLst>
          </p:cNvPr>
          <p:cNvSpPr/>
          <p:nvPr/>
        </p:nvSpPr>
        <p:spPr>
          <a:xfrm>
            <a:off x="539038" y="7831292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Average Age 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Of A Child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E069449-509A-2546-AAE7-0C0179094B44}"/>
              </a:ext>
            </a:extLst>
          </p:cNvPr>
          <p:cNvSpPr/>
          <p:nvPr/>
        </p:nvSpPr>
        <p:spPr>
          <a:xfrm>
            <a:off x="3245611" y="7205571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2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B0F30A-BF82-4440-A631-D7C67626E2E2}"/>
              </a:ext>
            </a:extLst>
          </p:cNvPr>
          <p:cNvSpPr/>
          <p:nvPr/>
        </p:nvSpPr>
        <p:spPr>
          <a:xfrm>
            <a:off x="3157404" y="7831292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Average Number Of Children Per Mom </a:t>
            </a:r>
          </a:p>
        </p:txBody>
      </p:sp>
    </p:spTree>
    <p:extLst>
      <p:ext uri="{BB962C8B-B14F-4D97-AF65-F5344CB8AC3E}">
        <p14:creationId xmlns:p14="http://schemas.microsoft.com/office/powerpoint/2010/main" val="871211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8" y="420689"/>
            <a:ext cx="10928345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Our Families: Program Participant Outcomes </a:t>
            </a: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C528242-5453-4034-B670-F080BC97ED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316" y="2561920"/>
            <a:ext cx="6781799" cy="45234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0EA2AB0-A9EA-634E-8911-EFC8DBA39A5A}"/>
              </a:ext>
            </a:extLst>
          </p:cNvPr>
          <p:cNvSpPr/>
          <p:nvPr/>
        </p:nvSpPr>
        <p:spPr>
          <a:xfrm>
            <a:off x="476249" y="8434139"/>
            <a:ext cx="812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>
                <a:solidFill>
                  <a:srgbClr val="AA2C1C"/>
                </a:solidFill>
                <a:latin typeface="Museo Sans 100" panose="02000000000000000000" pitchFamily="50" charset="0"/>
              </a:rPr>
              <a:t>*Based on returned surveys from past program participants as </a:t>
            </a:r>
            <a:r>
              <a:rPr lang="en-US" i="1">
                <a:solidFill>
                  <a:srgbClr val="AA2C1C"/>
                </a:solidFill>
                <a:latin typeface="Museo Sans 100" panose="02000000000000000000" pitchFamily="50" charset="0"/>
              </a:rPr>
              <a:t>of 2022</a:t>
            </a:r>
            <a:endParaRPr lang="en-US" i="1" dirty="0">
              <a:solidFill>
                <a:srgbClr val="333333"/>
              </a:solidFill>
              <a:latin typeface="Museo Sans 700" panose="02000000000000000000" pitchFamily="50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9BDABB9-6E0A-B243-9332-CC44E73F65CD}"/>
              </a:ext>
            </a:extLst>
          </p:cNvPr>
          <p:cNvGrpSpPr/>
          <p:nvPr/>
        </p:nvGrpSpPr>
        <p:grpSpPr>
          <a:xfrm>
            <a:off x="3149515" y="1839913"/>
            <a:ext cx="2457086" cy="1517330"/>
            <a:chOff x="3149515" y="1839913"/>
            <a:chExt cx="2457086" cy="151733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D43B8BB-1CD0-9348-B9A1-F0DC541E51BB}"/>
                </a:ext>
              </a:extLst>
            </p:cNvPr>
            <p:cNvSpPr/>
            <p:nvPr/>
          </p:nvSpPr>
          <p:spPr>
            <a:xfrm>
              <a:off x="3149515" y="1885761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408474F-9475-C247-B3E1-58871B1E1AD4}"/>
                </a:ext>
              </a:extLst>
            </p:cNvPr>
            <p:cNvSpPr/>
            <p:nvPr/>
          </p:nvSpPr>
          <p:spPr>
            <a:xfrm>
              <a:off x="3343639" y="1839913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59%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290347C-D3C7-9541-8F26-4F323C7FADD3}"/>
                </a:ext>
              </a:extLst>
            </p:cNvPr>
            <p:cNvSpPr/>
            <p:nvPr/>
          </p:nvSpPr>
          <p:spPr>
            <a:xfrm>
              <a:off x="3255430" y="2621502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Increased Their Income Level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4B92FB7F-952C-1745-8F70-E965A300EE4E}"/>
              </a:ext>
            </a:extLst>
          </p:cNvPr>
          <p:cNvGrpSpPr/>
          <p:nvPr/>
        </p:nvGrpSpPr>
        <p:grpSpPr>
          <a:xfrm>
            <a:off x="11060413" y="1809412"/>
            <a:ext cx="2457086" cy="1488249"/>
            <a:chOff x="11060413" y="1809412"/>
            <a:chExt cx="2457086" cy="148824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2DF0F07-C30C-FE45-A180-0FBE071BDF3E}"/>
                </a:ext>
              </a:extLst>
            </p:cNvPr>
            <p:cNvSpPr/>
            <p:nvPr/>
          </p:nvSpPr>
          <p:spPr>
            <a:xfrm>
              <a:off x="11060413" y="1826179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CA648DE-AC2F-6D49-B020-F45C8436D7C9}"/>
                </a:ext>
              </a:extLst>
            </p:cNvPr>
            <p:cNvSpPr/>
            <p:nvPr/>
          </p:nvSpPr>
          <p:spPr>
            <a:xfrm>
              <a:off x="11254017" y="1809412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59%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0ECC6878-DEDF-1D4D-BA37-D394A70FC4A4}"/>
                </a:ext>
              </a:extLst>
            </p:cNvPr>
            <p:cNvSpPr/>
            <p:nvPr/>
          </p:nvSpPr>
          <p:spPr>
            <a:xfrm>
              <a:off x="11165808" y="2564700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Increased Their Education Level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E026BE2-52A5-BE43-BD99-0523B0A071F1}"/>
              </a:ext>
            </a:extLst>
          </p:cNvPr>
          <p:cNvGrpSpPr/>
          <p:nvPr/>
        </p:nvGrpSpPr>
        <p:grpSpPr>
          <a:xfrm>
            <a:off x="3288013" y="6313965"/>
            <a:ext cx="2457086" cy="1507156"/>
            <a:chOff x="3288013" y="6313965"/>
            <a:chExt cx="2457086" cy="1507156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DDB5FF3-BCDB-5A4E-A82F-5342A6BDD8FA}"/>
                </a:ext>
              </a:extLst>
            </p:cNvPr>
            <p:cNvSpPr/>
            <p:nvPr/>
          </p:nvSpPr>
          <p:spPr>
            <a:xfrm>
              <a:off x="3288013" y="6349639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245259E-DD1F-9D40-AA41-68A9D0CB30CA}"/>
                </a:ext>
              </a:extLst>
            </p:cNvPr>
            <p:cNvSpPr/>
            <p:nvPr/>
          </p:nvSpPr>
          <p:spPr>
            <a:xfrm>
              <a:off x="3505830" y="6313965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64%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B1483CE-469E-BC48-B5A8-14B0F3E016F7}"/>
                </a:ext>
              </a:extLst>
            </p:cNvPr>
            <p:cNvSpPr/>
            <p:nvPr/>
          </p:nvSpPr>
          <p:spPr>
            <a:xfrm>
              <a:off x="3417621" y="7101475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Obtained Employment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6BD1036-25B6-3449-A037-6C8147434404}"/>
              </a:ext>
            </a:extLst>
          </p:cNvPr>
          <p:cNvGrpSpPr/>
          <p:nvPr/>
        </p:nvGrpSpPr>
        <p:grpSpPr>
          <a:xfrm>
            <a:off x="11060413" y="6336067"/>
            <a:ext cx="2457086" cy="1485054"/>
            <a:chOff x="11060413" y="6336067"/>
            <a:chExt cx="2457086" cy="1485054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CCACAE2-5A31-2049-94CC-6D7316F4647E}"/>
                </a:ext>
              </a:extLst>
            </p:cNvPr>
            <p:cNvSpPr/>
            <p:nvPr/>
          </p:nvSpPr>
          <p:spPr>
            <a:xfrm>
              <a:off x="11060413" y="6349639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BED41E5-3ECF-5349-AA61-D4693B79C7B1}"/>
                </a:ext>
              </a:extLst>
            </p:cNvPr>
            <p:cNvSpPr/>
            <p:nvPr/>
          </p:nvSpPr>
          <p:spPr>
            <a:xfrm>
              <a:off x="11278787" y="6336067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79%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6736A37-2FA4-4345-9FFF-E27582B5442A}"/>
                </a:ext>
              </a:extLst>
            </p:cNvPr>
            <p:cNvSpPr/>
            <p:nvPr/>
          </p:nvSpPr>
          <p:spPr>
            <a:xfrm>
              <a:off x="11190578" y="7093106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Obtained </a:t>
              </a:r>
            </a:p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Housing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2327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Glossary of Terms </a:t>
            </a:r>
            <a:endParaRPr spc="-13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5D9497-EFDC-4AB7-A2F3-7F309F6D6B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6599" y="3453782"/>
            <a:ext cx="7238999" cy="4828547"/>
          </a:xfrm>
          <a:prstGeom prst="rect">
            <a:avLst/>
          </a:prstGeom>
          <a:ln>
            <a:solidFill>
              <a:srgbClr val="AA2C1C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512F53-328D-4692-9CCC-68477A565F93}"/>
              </a:ext>
            </a:extLst>
          </p:cNvPr>
          <p:cNvSpPr txBox="1"/>
          <p:nvPr/>
        </p:nvSpPr>
        <p:spPr>
          <a:xfrm>
            <a:off x="476250" y="1676401"/>
            <a:ext cx="7651750" cy="4524315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333333"/>
                </a:solidFill>
                <a:latin typeface="Museo Sans 700" panose="02000000000000000000" pitchFamily="50" charset="0"/>
              </a:rPr>
              <a:t>THERE ARE A WIDE VARIETY OF ASSISTANCE PROGRAMS AVAILABLE FOR HEARTH’S FAMILIES:</a:t>
            </a: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TANF – Temporary Assistance for Needy Families</a:t>
            </a: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SNAP – </a:t>
            </a:r>
            <a:r>
              <a:rPr lang="en-US" sz="24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Supplemental Nutrition Assistance Program </a:t>
            </a:r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WIC – Women, Infants and Children Special Supplemental Nutrition</a:t>
            </a: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Housing Choice Voucher (Section 8)</a:t>
            </a:r>
          </a:p>
          <a:p>
            <a:endParaRPr lang="en-US" sz="2400" dirty="0">
              <a:latin typeface="Museo Sans 300" panose="02000000000000000000" pitchFamily="50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0708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1BD5AD-DC34-4F61-BE45-F6FAE228603A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DBDBFF3-E2AB-4C32-BF45-B8CC34CCBA6E}"/>
              </a:ext>
            </a:extLst>
          </p:cNvPr>
          <p:cNvSpPr txBox="1"/>
          <p:nvPr/>
        </p:nvSpPr>
        <p:spPr>
          <a:xfrm>
            <a:off x="355599" y="381000"/>
            <a:ext cx="65531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" marR="0" lvl="0" indent="0" defTabSz="914400" eaLnBrk="1" fontAlgn="auto" latinLnBrk="0" hangingPunct="1">
              <a:lnSpc>
                <a:spcPts val="285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-75" normalizeH="0" baseline="0" noProof="0" dirty="0">
                <a:ln>
                  <a:noFill/>
                </a:ln>
                <a:solidFill>
                  <a:srgbClr val="CDCCCB"/>
                </a:solidFill>
                <a:effectLst/>
                <a:uLnTx/>
                <a:uFillTx/>
                <a:latin typeface="Urbane Demi Bold"/>
                <a:ea typeface="+mj-ea"/>
              </a:rPr>
              <a:t>Board Orientation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Urbane Demi Bold"/>
              <a:ea typeface="+mj-ea"/>
            </a:endParaRPr>
          </a:p>
          <a:p>
            <a:pPr marL="12700" lvl="0">
              <a:lnSpc>
                <a:spcPts val="4290"/>
              </a:lnSpc>
              <a:defRPr/>
            </a:pPr>
            <a:r>
              <a:rPr lang="en-US" sz="3600" b="1" dirty="0">
                <a:solidFill>
                  <a:srgbClr val="333333"/>
                </a:solidFill>
                <a:latin typeface="Museo Sans 700"/>
                <a:cs typeface="Museo Sans 700"/>
              </a:rPr>
              <a:t>Overview of Funding Sources</a:t>
            </a:r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70D918FD-42AE-4928-9310-E8E18A4A0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12987" y="2052637"/>
            <a:ext cx="13201948" cy="571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98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E6790D1C-6A96-724A-922C-A4197DF43E95}"/>
              </a:ext>
            </a:extLst>
          </p:cNvPr>
          <p:cNvGrpSpPr/>
          <p:nvPr/>
        </p:nvGrpSpPr>
        <p:grpSpPr>
          <a:xfrm>
            <a:off x="5223726" y="3335241"/>
            <a:ext cx="9740073" cy="1422381"/>
            <a:chOff x="5223726" y="3335241"/>
            <a:chExt cx="9740073" cy="142238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68FBCC5-C72C-1B42-86EB-CBD85E60FB50}"/>
                </a:ext>
              </a:extLst>
            </p:cNvPr>
            <p:cNvSpPr/>
            <p:nvPr/>
          </p:nvSpPr>
          <p:spPr>
            <a:xfrm>
              <a:off x="5223726" y="3335241"/>
              <a:ext cx="9740073" cy="14223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Graphic 22" descr="Present with solid fill">
              <a:extLst>
                <a:ext uri="{FF2B5EF4-FFF2-40B4-BE49-F238E27FC236}">
                  <a16:creationId xmlns:a16="http://schemas.microsoft.com/office/drawing/2014/main" id="{CE94D4F4-C00B-1D4C-A251-42EBAEA49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3695723" y="3533424"/>
              <a:ext cx="914400" cy="91440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4F0B460-BDE9-D04A-B06B-7ABCFB9CD2EC}"/>
              </a:ext>
            </a:extLst>
          </p:cNvPr>
          <p:cNvGrpSpPr/>
          <p:nvPr/>
        </p:nvGrpSpPr>
        <p:grpSpPr>
          <a:xfrm>
            <a:off x="5223727" y="1808800"/>
            <a:ext cx="9740073" cy="1422381"/>
            <a:chOff x="5223727" y="1808800"/>
            <a:chExt cx="9740073" cy="142238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F326B5F-8817-D247-8832-2B7BF16E3AF0}"/>
                </a:ext>
              </a:extLst>
            </p:cNvPr>
            <p:cNvSpPr/>
            <p:nvPr/>
          </p:nvSpPr>
          <p:spPr>
            <a:xfrm>
              <a:off x="5223727" y="1808800"/>
              <a:ext cx="9740073" cy="14223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5" name="Graphic 24" descr="Cheers with solid fill">
              <a:extLst>
                <a:ext uri="{FF2B5EF4-FFF2-40B4-BE49-F238E27FC236}">
                  <a16:creationId xmlns:a16="http://schemas.microsoft.com/office/drawing/2014/main" id="{46A5500E-3C5D-C64E-96AB-915F90FEA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3696636" y="2062791"/>
              <a:ext cx="914400" cy="914400"/>
            </a:xfrm>
            <a:prstGeom prst="rect">
              <a:avLst/>
            </a:prstGeom>
          </p:spPr>
        </p:pic>
      </p:grp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Get Involved</a:t>
            </a: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1D2C146-1C74-4684-9627-F26EEBCD24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715" y="1808800"/>
            <a:ext cx="4137232" cy="5488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3A98EDD-2597-474F-8B63-605DCE7EBD5C}"/>
              </a:ext>
            </a:extLst>
          </p:cNvPr>
          <p:cNvSpPr txBox="1"/>
          <p:nvPr/>
        </p:nvSpPr>
        <p:spPr>
          <a:xfrm>
            <a:off x="613634" y="7016316"/>
            <a:ext cx="4343394" cy="1015663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Museo Sans 100" panose="02000000000000000000" pitchFamily="50" charset="0"/>
              </a:rPr>
              <a:t>Board Member, Kim </a:t>
            </a:r>
            <a:r>
              <a:rPr lang="en-US" sz="2000" b="1" dirty="0" err="1">
                <a:latin typeface="Museo Sans 100" panose="02000000000000000000" pitchFamily="50" charset="0"/>
              </a:rPr>
              <a:t>Buchheit</a:t>
            </a:r>
            <a:r>
              <a:rPr lang="en-US" sz="2000" b="1" dirty="0">
                <a:latin typeface="Museo Sans 100" panose="02000000000000000000" pitchFamily="50" charset="0"/>
              </a:rPr>
              <a:t> and her family preparing holiday meals for our families.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767C47-011E-2B41-881B-D2C7B46250C2}"/>
              </a:ext>
            </a:extLst>
          </p:cNvPr>
          <p:cNvSpPr/>
          <p:nvPr/>
        </p:nvSpPr>
        <p:spPr>
          <a:xfrm>
            <a:off x="5384065" y="1876964"/>
            <a:ext cx="8128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Fundraising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Virtual Fundraiser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Safe Place Partner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Workplace Matching Gifts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United 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36B343-CE0B-F141-9B2B-42B0455B7D33}"/>
              </a:ext>
            </a:extLst>
          </p:cNvPr>
          <p:cNvSpPr/>
          <p:nvPr/>
        </p:nvSpPr>
        <p:spPr>
          <a:xfrm>
            <a:off x="5381984" y="3425085"/>
            <a:ext cx="82374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In-Kind Donations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Host an in-kind drive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Check-out HEARTH’s Amazon Wishlist or Target registry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Select HEARTH as your charity of choice on Amazon Smile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940DF31-142B-454C-AAC6-43C975FD8278}"/>
              </a:ext>
            </a:extLst>
          </p:cNvPr>
          <p:cNvGrpSpPr/>
          <p:nvPr/>
        </p:nvGrpSpPr>
        <p:grpSpPr>
          <a:xfrm>
            <a:off x="5217376" y="4860487"/>
            <a:ext cx="9740073" cy="1599639"/>
            <a:chOff x="5229556" y="4861682"/>
            <a:chExt cx="9740073" cy="159963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28A4D92-8D18-994C-8431-9DC6CE888CD3}"/>
                </a:ext>
              </a:extLst>
            </p:cNvPr>
            <p:cNvSpPr/>
            <p:nvPr/>
          </p:nvSpPr>
          <p:spPr>
            <a:xfrm>
              <a:off x="5229556" y="4861682"/>
              <a:ext cx="9740073" cy="1599639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Graphic 18" descr="Circus Tent with solid fill">
              <a:extLst>
                <a:ext uri="{FF2B5EF4-FFF2-40B4-BE49-F238E27FC236}">
                  <a16:creationId xmlns:a16="http://schemas.microsoft.com/office/drawing/2014/main" id="{BB01C378-053D-274C-BB5D-C379D0CE9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3695723" y="5139309"/>
              <a:ext cx="914400" cy="914400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D58D3A7-DE78-9F41-AD36-FE52225BA367}"/>
              </a:ext>
            </a:extLst>
          </p:cNvPr>
          <p:cNvSpPr/>
          <p:nvPr/>
        </p:nvSpPr>
        <p:spPr>
          <a:xfrm>
            <a:off x="5381984" y="4891661"/>
            <a:ext cx="8128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Special Events</a:t>
            </a:r>
            <a:endParaRPr lang="en-US" sz="1600" dirty="0">
              <a:solidFill>
                <a:schemeClr val="bg1"/>
              </a:solidFill>
              <a:latin typeface="Museo Sans 700" panose="02000000000000000000" pitchFamily="50" charset="0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Tees &amp;Traps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HEARTH’s Art of Wine &amp; Food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Purses with a Purpose 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F88C9A5-CF11-DC46-9048-14C39C0345E3}"/>
              </a:ext>
            </a:extLst>
          </p:cNvPr>
          <p:cNvGrpSpPr/>
          <p:nvPr/>
        </p:nvGrpSpPr>
        <p:grpSpPr>
          <a:xfrm>
            <a:off x="5223726" y="6570976"/>
            <a:ext cx="9740073" cy="1471482"/>
            <a:chOff x="5245795" y="6560497"/>
            <a:chExt cx="9740073" cy="147148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5B15EA1-A398-CB4F-BF84-3A4C6B47EAC3}"/>
                </a:ext>
              </a:extLst>
            </p:cNvPr>
            <p:cNvSpPr/>
            <p:nvPr/>
          </p:nvSpPr>
          <p:spPr>
            <a:xfrm>
              <a:off x="5245795" y="6560497"/>
              <a:ext cx="9740073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Graphic 20" descr="Online Network with solid fill">
              <a:extLst>
                <a:ext uri="{FF2B5EF4-FFF2-40B4-BE49-F238E27FC236}">
                  <a16:creationId xmlns:a16="http://schemas.microsoft.com/office/drawing/2014/main" id="{A2758132-B9AF-B14E-BB0A-D7E2CD396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3701553" y="6839038"/>
              <a:ext cx="914400" cy="914400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A6C63189-5DE8-3142-B6EA-729DA0C8E010}"/>
              </a:ext>
            </a:extLst>
          </p:cNvPr>
          <p:cNvSpPr/>
          <p:nvPr/>
        </p:nvSpPr>
        <p:spPr>
          <a:xfrm>
            <a:off x="5512492" y="6655376"/>
            <a:ext cx="8128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Communications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Follow and share on social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IG/FB/</a:t>
            </a:r>
            <a:r>
              <a:rPr lang="en-US" sz="1600" dirty="0" err="1">
                <a:solidFill>
                  <a:schemeClr val="bg1"/>
                </a:solidFill>
                <a:latin typeface="Museo Sans 700" panose="02000000000000000000" pitchFamily="50" charset="0"/>
              </a:rPr>
              <a:t>Linkedin</a:t>
            </a: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- @HEARTHPGH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Volunteering</a:t>
            </a:r>
          </a:p>
        </p:txBody>
      </p:sp>
    </p:spTree>
    <p:extLst>
      <p:ext uri="{BB962C8B-B14F-4D97-AF65-F5344CB8AC3E}">
        <p14:creationId xmlns:p14="http://schemas.microsoft.com/office/powerpoint/2010/main" val="572827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Board Roles and Responsibilities </a:t>
            </a: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938D1AD-98E6-934C-BCFF-89236CB6D7C7}"/>
              </a:ext>
            </a:extLst>
          </p:cNvPr>
          <p:cNvSpPr/>
          <p:nvPr/>
        </p:nvSpPr>
        <p:spPr>
          <a:xfrm>
            <a:off x="1117600" y="8353979"/>
            <a:ext cx="2754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AA2C1C"/>
                </a:solidFill>
                <a:latin typeface="Museo Sans 3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*Source: Get Fully Funded.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FBAC2C9-1526-B84D-92E2-CDE5ACE688BA}"/>
              </a:ext>
            </a:extLst>
          </p:cNvPr>
          <p:cNvGrpSpPr/>
          <p:nvPr/>
        </p:nvGrpSpPr>
        <p:grpSpPr>
          <a:xfrm>
            <a:off x="613330" y="1793994"/>
            <a:ext cx="1161098" cy="1151881"/>
            <a:chOff x="476249" y="1524000"/>
            <a:chExt cx="1161098" cy="115188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5A114CB-0F2E-9043-A413-43CDF3F9B00A}"/>
                </a:ext>
              </a:extLst>
            </p:cNvPr>
            <p:cNvSpPr/>
            <p:nvPr/>
          </p:nvSpPr>
          <p:spPr>
            <a:xfrm>
              <a:off x="476249" y="152400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F07E060-7D0A-914D-B680-C349797802F0}"/>
                </a:ext>
              </a:extLst>
            </p:cNvPr>
            <p:cNvSpPr txBox="1"/>
            <p:nvPr/>
          </p:nvSpPr>
          <p:spPr>
            <a:xfrm>
              <a:off x="485507" y="180755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7D66CAC-D61F-B44A-8AD1-8F9EDCBA6E50}"/>
              </a:ext>
            </a:extLst>
          </p:cNvPr>
          <p:cNvGrpSpPr/>
          <p:nvPr/>
        </p:nvGrpSpPr>
        <p:grpSpPr>
          <a:xfrm>
            <a:off x="628649" y="3277228"/>
            <a:ext cx="1161098" cy="1151881"/>
            <a:chOff x="491568" y="2778168"/>
            <a:chExt cx="1161098" cy="1151881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25F7A8A-7BE1-E94F-A3C3-2BB025E7920E}"/>
                </a:ext>
              </a:extLst>
            </p:cNvPr>
            <p:cNvSpPr/>
            <p:nvPr/>
          </p:nvSpPr>
          <p:spPr>
            <a:xfrm>
              <a:off x="491568" y="277816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2AA4FAB-D113-4E4D-BD53-C78B63D51D50}"/>
                </a:ext>
              </a:extLst>
            </p:cNvPr>
            <p:cNvSpPr txBox="1"/>
            <p:nvPr/>
          </p:nvSpPr>
          <p:spPr>
            <a:xfrm>
              <a:off x="500826" y="3092102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9A5141A-A4B5-7844-ABC0-F9D04FEC11A1}"/>
              </a:ext>
            </a:extLst>
          </p:cNvPr>
          <p:cNvGrpSpPr/>
          <p:nvPr/>
        </p:nvGrpSpPr>
        <p:grpSpPr>
          <a:xfrm>
            <a:off x="628649" y="4853335"/>
            <a:ext cx="1161098" cy="1151881"/>
            <a:chOff x="501135" y="4028474"/>
            <a:chExt cx="1161098" cy="1151881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93EF334-BA44-B54B-8A87-D0B1D4568102}"/>
                </a:ext>
              </a:extLst>
            </p:cNvPr>
            <p:cNvSpPr/>
            <p:nvPr/>
          </p:nvSpPr>
          <p:spPr>
            <a:xfrm>
              <a:off x="501135" y="402847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6956A36-E2CF-E543-84D6-54E624DCBBA3}"/>
                </a:ext>
              </a:extLst>
            </p:cNvPr>
            <p:cNvSpPr txBox="1"/>
            <p:nvPr/>
          </p:nvSpPr>
          <p:spPr>
            <a:xfrm>
              <a:off x="501135" y="4281247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3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9D61C66-0F26-C44F-B7F5-58692F391D7D}"/>
              </a:ext>
            </a:extLst>
          </p:cNvPr>
          <p:cNvGrpSpPr/>
          <p:nvPr/>
        </p:nvGrpSpPr>
        <p:grpSpPr>
          <a:xfrm>
            <a:off x="616238" y="6403376"/>
            <a:ext cx="1161098" cy="1151881"/>
            <a:chOff x="501135" y="5279114"/>
            <a:chExt cx="1161098" cy="1151881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EF5CEBD-35CF-7F44-9C39-ACA0E6E0717F}"/>
                </a:ext>
              </a:extLst>
            </p:cNvPr>
            <p:cNvSpPr/>
            <p:nvPr/>
          </p:nvSpPr>
          <p:spPr>
            <a:xfrm>
              <a:off x="501135" y="527911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9DA8B73-AE9B-9F41-BA38-964C5D344972}"/>
                </a:ext>
              </a:extLst>
            </p:cNvPr>
            <p:cNvSpPr txBox="1"/>
            <p:nvPr/>
          </p:nvSpPr>
          <p:spPr>
            <a:xfrm>
              <a:off x="514460" y="5562666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4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390A16C-BB96-FE4D-AE2F-A19C1E52CBB2}"/>
              </a:ext>
            </a:extLst>
          </p:cNvPr>
          <p:cNvGrpSpPr/>
          <p:nvPr/>
        </p:nvGrpSpPr>
        <p:grpSpPr>
          <a:xfrm>
            <a:off x="8722281" y="1793994"/>
            <a:ext cx="1161098" cy="1151881"/>
            <a:chOff x="476249" y="1524000"/>
            <a:chExt cx="1161098" cy="115188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A292788-70B4-2847-BCB2-D34680CDC8EB}"/>
                </a:ext>
              </a:extLst>
            </p:cNvPr>
            <p:cNvSpPr/>
            <p:nvPr/>
          </p:nvSpPr>
          <p:spPr>
            <a:xfrm>
              <a:off x="476249" y="152400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D4F42DD-0191-9A4D-A277-08ADB954AA2F}"/>
                </a:ext>
              </a:extLst>
            </p:cNvPr>
            <p:cNvSpPr txBox="1"/>
            <p:nvPr/>
          </p:nvSpPr>
          <p:spPr>
            <a:xfrm>
              <a:off x="485507" y="180755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5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2247F0F-EF92-F745-B554-84466BE0D619}"/>
              </a:ext>
            </a:extLst>
          </p:cNvPr>
          <p:cNvGrpSpPr/>
          <p:nvPr/>
        </p:nvGrpSpPr>
        <p:grpSpPr>
          <a:xfrm>
            <a:off x="8737600" y="3276600"/>
            <a:ext cx="1161098" cy="1151881"/>
            <a:chOff x="491568" y="2778168"/>
            <a:chExt cx="1161098" cy="115188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599B30E-A416-A640-BF26-802FED109F8E}"/>
                </a:ext>
              </a:extLst>
            </p:cNvPr>
            <p:cNvSpPr/>
            <p:nvPr/>
          </p:nvSpPr>
          <p:spPr>
            <a:xfrm>
              <a:off x="491568" y="277816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2C09B00-78A8-E743-BA73-619B24BFBDBA}"/>
                </a:ext>
              </a:extLst>
            </p:cNvPr>
            <p:cNvSpPr txBox="1"/>
            <p:nvPr/>
          </p:nvSpPr>
          <p:spPr>
            <a:xfrm>
              <a:off x="500826" y="3092102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6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C103A4A-325C-F041-8E91-0297BBDDB317}"/>
              </a:ext>
            </a:extLst>
          </p:cNvPr>
          <p:cNvGrpSpPr/>
          <p:nvPr/>
        </p:nvGrpSpPr>
        <p:grpSpPr>
          <a:xfrm>
            <a:off x="8746858" y="4832269"/>
            <a:ext cx="1161098" cy="1151881"/>
            <a:chOff x="501135" y="4028474"/>
            <a:chExt cx="1161098" cy="1151881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C6A6A97-A262-8648-BAB8-45E131706F71}"/>
                </a:ext>
              </a:extLst>
            </p:cNvPr>
            <p:cNvSpPr/>
            <p:nvPr/>
          </p:nvSpPr>
          <p:spPr>
            <a:xfrm>
              <a:off x="501135" y="402847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11E9634-4622-DD42-BDBA-D9CC6E046123}"/>
                </a:ext>
              </a:extLst>
            </p:cNvPr>
            <p:cNvSpPr txBox="1"/>
            <p:nvPr/>
          </p:nvSpPr>
          <p:spPr>
            <a:xfrm>
              <a:off x="501135" y="4281247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7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68E3EC3-6F0A-AF4F-90A2-F47553C13C89}"/>
              </a:ext>
            </a:extLst>
          </p:cNvPr>
          <p:cNvGrpSpPr/>
          <p:nvPr/>
        </p:nvGrpSpPr>
        <p:grpSpPr>
          <a:xfrm>
            <a:off x="8728651" y="6403376"/>
            <a:ext cx="1161098" cy="1151881"/>
            <a:chOff x="501135" y="5279114"/>
            <a:chExt cx="1161098" cy="1151881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D88AF2F-C1D2-D241-BF1A-DCBA97ED6064}"/>
                </a:ext>
              </a:extLst>
            </p:cNvPr>
            <p:cNvSpPr/>
            <p:nvPr/>
          </p:nvSpPr>
          <p:spPr>
            <a:xfrm>
              <a:off x="501135" y="527911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D174FCC-2045-FC4F-87A3-7E076B0EBE3A}"/>
                </a:ext>
              </a:extLst>
            </p:cNvPr>
            <p:cNvSpPr txBox="1"/>
            <p:nvPr/>
          </p:nvSpPr>
          <p:spPr>
            <a:xfrm>
              <a:off x="514460" y="5562666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8</a:t>
              </a:r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15F85CE7-F820-DD42-B98F-7024AB9A22B3}"/>
              </a:ext>
            </a:extLst>
          </p:cNvPr>
          <p:cNvSpPr/>
          <p:nvPr/>
        </p:nvSpPr>
        <p:spPr>
          <a:xfrm>
            <a:off x="2086052" y="1893214"/>
            <a:ext cx="52037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Determine the organization’s mission and vision.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5766161-CAE4-FE44-B611-B9BF9C3DEDEF}"/>
              </a:ext>
            </a:extLst>
          </p:cNvPr>
          <p:cNvSpPr/>
          <p:nvPr/>
        </p:nvSpPr>
        <p:spPr>
          <a:xfrm>
            <a:off x="2086052" y="3600156"/>
            <a:ext cx="45539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Hire the CEO.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AC7842C-91EF-8C43-AD2C-8DB2E197E875}"/>
              </a:ext>
            </a:extLst>
          </p:cNvPr>
          <p:cNvSpPr/>
          <p:nvPr/>
        </p:nvSpPr>
        <p:spPr>
          <a:xfrm>
            <a:off x="2046798" y="5030043"/>
            <a:ext cx="45539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Provide governance for the organization.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E95D928-E9BF-5245-BA29-114BF1F8859A}"/>
              </a:ext>
            </a:extLst>
          </p:cNvPr>
          <p:cNvSpPr/>
          <p:nvPr/>
        </p:nvSpPr>
        <p:spPr>
          <a:xfrm>
            <a:off x="2064074" y="6601150"/>
            <a:ext cx="45539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Fundraising and “Friendraising.”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A0BD1DA-9EF9-3C46-B64A-87173047D763}"/>
              </a:ext>
            </a:extLst>
          </p:cNvPr>
          <p:cNvSpPr/>
          <p:nvPr/>
        </p:nvSpPr>
        <p:spPr>
          <a:xfrm>
            <a:off x="10093881" y="1893214"/>
            <a:ext cx="51969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Maintain legal and ethical integrity and accountability.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358E6BE-53F2-C14E-8174-0632C4278E75}"/>
              </a:ext>
            </a:extLst>
          </p:cNvPr>
          <p:cNvSpPr/>
          <p:nvPr/>
        </p:nvSpPr>
        <p:spPr>
          <a:xfrm>
            <a:off x="10093880" y="3621311"/>
            <a:ext cx="45539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Recruit new board members, donors and supporters. 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354D8D4-3B98-8E4A-B423-6D95EA0429AD}"/>
              </a:ext>
            </a:extLst>
          </p:cNvPr>
          <p:cNvSpPr/>
          <p:nvPr/>
        </p:nvSpPr>
        <p:spPr>
          <a:xfrm>
            <a:off x="10093880" y="4952221"/>
            <a:ext cx="45539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Serve as an ambassador for the organization.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D81F716-80B6-EC41-A216-34817D3D6840}"/>
              </a:ext>
            </a:extLst>
          </p:cNvPr>
          <p:cNvSpPr/>
          <p:nvPr/>
        </p:nvSpPr>
        <p:spPr>
          <a:xfrm>
            <a:off x="10093880" y="6502478"/>
            <a:ext cx="55458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Actively participate in one of the four standing committees (Finance, Personnel, Board Development, and Program)</a:t>
            </a:r>
            <a:endParaRPr lang="en-US" sz="2800" dirty="0">
              <a:solidFill>
                <a:srgbClr val="333333"/>
              </a:solidFill>
              <a:latin typeface="Museo Sans 700" panose="020000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350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5278A858-AE76-8F4A-A2B5-14FDBE77E11A}"/>
              </a:ext>
            </a:extLst>
          </p:cNvPr>
          <p:cNvSpPr/>
          <p:nvPr/>
        </p:nvSpPr>
        <p:spPr>
          <a:xfrm>
            <a:off x="3596104" y="44751"/>
            <a:ext cx="12649184" cy="91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24F5E38-C365-074B-93C1-6E41F42B824B}"/>
              </a:ext>
            </a:extLst>
          </p:cNvPr>
          <p:cNvSpPr/>
          <p:nvPr/>
        </p:nvSpPr>
        <p:spPr>
          <a:xfrm>
            <a:off x="14376400" y="3909547"/>
            <a:ext cx="49385" cy="2317696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D7C4E19-1F8E-AD4D-BBA5-73BF369F2641}"/>
              </a:ext>
            </a:extLst>
          </p:cNvPr>
          <p:cNvSpPr/>
          <p:nvPr/>
        </p:nvSpPr>
        <p:spPr>
          <a:xfrm flipH="1">
            <a:off x="11963888" y="3924121"/>
            <a:ext cx="45719" cy="1844918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2AD5268-858F-E34E-B690-C117D81E6FB1}"/>
              </a:ext>
            </a:extLst>
          </p:cNvPr>
          <p:cNvSpPr/>
          <p:nvPr/>
        </p:nvSpPr>
        <p:spPr>
          <a:xfrm flipH="1">
            <a:off x="8373585" y="3913203"/>
            <a:ext cx="45719" cy="1657325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ACA3C82-DEE3-6240-8B53-16F058E06F30}"/>
              </a:ext>
            </a:extLst>
          </p:cNvPr>
          <p:cNvSpPr/>
          <p:nvPr/>
        </p:nvSpPr>
        <p:spPr>
          <a:xfrm>
            <a:off x="10284264" y="1887146"/>
            <a:ext cx="45719" cy="2022400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50" y="420689"/>
            <a:ext cx="2837534" cy="20390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 algn="ctr">
              <a:lnSpc>
                <a:spcPts val="4290"/>
              </a:lnSpc>
            </a:pPr>
            <a:r>
              <a:rPr lang="en-US" sz="2800" spc="-130" dirty="0"/>
              <a:t>Organizational Chart</a:t>
            </a:r>
            <a:br>
              <a:rPr lang="en-US" sz="2800" spc="-130" dirty="0"/>
            </a:br>
            <a:r>
              <a:rPr lang="en-US" sz="2800" spc="-130" dirty="0"/>
              <a:t>2022 </a:t>
            </a:r>
            <a:br>
              <a:rPr lang="en-US" spc="-130" dirty="0"/>
            </a:br>
            <a:endParaRPr spc="-13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E7F0BB3-4BDB-40F4-B851-3353729275C7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8EAF8169-7B5D-4148-A684-EF0722FB7B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30" t="5659" r="41778" b="72935"/>
          <a:stretch/>
        </p:blipFill>
        <p:spPr>
          <a:xfrm>
            <a:off x="9706987" y="33416"/>
            <a:ext cx="1355669" cy="1420019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2929EE43-7354-B749-B827-64A0BDC998C7}"/>
              </a:ext>
            </a:extLst>
          </p:cNvPr>
          <p:cNvGrpSpPr/>
          <p:nvPr/>
        </p:nvGrpSpPr>
        <p:grpSpPr>
          <a:xfrm>
            <a:off x="9242110" y="2076052"/>
            <a:ext cx="2209655" cy="435717"/>
            <a:chOff x="9618905" y="2282246"/>
            <a:chExt cx="2209655" cy="435717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4A0DC28-1CD2-0A44-8B57-BC305902B27C}"/>
                </a:ext>
              </a:extLst>
            </p:cNvPr>
            <p:cNvSpPr/>
            <p:nvPr/>
          </p:nvSpPr>
          <p:spPr>
            <a:xfrm>
              <a:off x="9618905" y="2282246"/>
              <a:ext cx="2209655" cy="435717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B656DE3-1344-8142-8480-24BD2B426823}"/>
                </a:ext>
              </a:extLst>
            </p:cNvPr>
            <p:cNvSpPr txBox="1"/>
            <p:nvPr/>
          </p:nvSpPr>
          <p:spPr>
            <a:xfrm>
              <a:off x="9677626" y="2333389"/>
              <a:ext cx="2140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Board President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8F72E346-0D91-094F-BB8A-A1F9F435641F}"/>
              </a:ext>
            </a:extLst>
          </p:cNvPr>
          <p:cNvGrpSpPr/>
          <p:nvPr/>
        </p:nvGrpSpPr>
        <p:grpSpPr>
          <a:xfrm>
            <a:off x="9207689" y="2822667"/>
            <a:ext cx="2278495" cy="868157"/>
            <a:chOff x="9618905" y="2941985"/>
            <a:chExt cx="2278495" cy="868157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9FD48E4-9449-1A40-A6A1-94AB688CC0CF}"/>
                </a:ext>
              </a:extLst>
            </p:cNvPr>
            <p:cNvSpPr/>
            <p:nvPr/>
          </p:nvSpPr>
          <p:spPr>
            <a:xfrm>
              <a:off x="9618905" y="2941985"/>
              <a:ext cx="2278495" cy="868157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C40EED4-7C02-F647-A2AD-3711DA074E2E}"/>
                </a:ext>
              </a:extLst>
            </p:cNvPr>
            <p:cNvSpPr txBox="1"/>
            <p:nvPr/>
          </p:nvSpPr>
          <p:spPr>
            <a:xfrm>
              <a:off x="9635267" y="3127820"/>
              <a:ext cx="22096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Chief Executive Officer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Marisa C. Williams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ED89479-16E6-1C4D-95F4-B369DC747E62}"/>
              </a:ext>
            </a:extLst>
          </p:cNvPr>
          <p:cNvGrpSpPr/>
          <p:nvPr/>
        </p:nvGrpSpPr>
        <p:grpSpPr>
          <a:xfrm>
            <a:off x="4157031" y="4236371"/>
            <a:ext cx="2590800" cy="983081"/>
            <a:chOff x="4461832" y="4420897"/>
            <a:chExt cx="2590800" cy="98308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2E90FF-66D8-B649-AB41-C61777CEFDB1}"/>
                </a:ext>
              </a:extLst>
            </p:cNvPr>
            <p:cNvSpPr/>
            <p:nvPr/>
          </p:nvSpPr>
          <p:spPr>
            <a:xfrm>
              <a:off x="4461832" y="4420897"/>
              <a:ext cx="2590800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EA0884D-BC61-CA4D-86D4-C57D3B361A64}"/>
                </a:ext>
              </a:extLst>
            </p:cNvPr>
            <p:cNvSpPr txBox="1"/>
            <p:nvPr/>
          </p:nvSpPr>
          <p:spPr>
            <a:xfrm>
              <a:off x="4461832" y="4496938"/>
              <a:ext cx="254299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Volunteer and Administrative Coordinator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Harriet Riley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886DF5BF-E3AF-CD47-989F-E066F1C08EC6}"/>
              </a:ext>
            </a:extLst>
          </p:cNvPr>
          <p:cNvGrpSpPr/>
          <p:nvPr/>
        </p:nvGrpSpPr>
        <p:grpSpPr>
          <a:xfrm>
            <a:off x="5932345" y="6253115"/>
            <a:ext cx="2296859" cy="983081"/>
            <a:chOff x="7105766" y="4429000"/>
            <a:chExt cx="2296859" cy="98308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2143255-6DD0-544A-9E44-C8EFF3D263AB}"/>
                </a:ext>
              </a:extLst>
            </p:cNvPr>
            <p:cNvSpPr/>
            <p:nvPr/>
          </p:nvSpPr>
          <p:spPr>
            <a:xfrm>
              <a:off x="7156240" y="4429000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1758B9C-C4CF-0345-B71F-24C485FCC26E}"/>
                </a:ext>
              </a:extLst>
            </p:cNvPr>
            <p:cNvSpPr txBox="1"/>
            <p:nvPr/>
          </p:nvSpPr>
          <p:spPr>
            <a:xfrm>
              <a:off x="7105766" y="4623353"/>
              <a:ext cx="22463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Facilities Manager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Curt Ford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F9CBE527-7C57-0048-85A3-89DC5FF124E4}"/>
              </a:ext>
            </a:extLst>
          </p:cNvPr>
          <p:cNvGrpSpPr/>
          <p:nvPr/>
        </p:nvGrpSpPr>
        <p:grpSpPr>
          <a:xfrm>
            <a:off x="8467696" y="6233856"/>
            <a:ext cx="2246386" cy="983081"/>
            <a:chOff x="8976483" y="5868612"/>
            <a:chExt cx="2246386" cy="983081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31047C6-6075-E447-8C88-8AE5A25E45D5}"/>
                </a:ext>
              </a:extLst>
            </p:cNvPr>
            <p:cNvSpPr/>
            <p:nvPr/>
          </p:nvSpPr>
          <p:spPr>
            <a:xfrm>
              <a:off x="8976483" y="5868612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F266F24-2919-664D-B3DD-BA8B206AD2C0}"/>
                </a:ext>
              </a:extLst>
            </p:cNvPr>
            <p:cNvSpPr txBox="1"/>
            <p:nvPr/>
          </p:nvSpPr>
          <p:spPr>
            <a:xfrm>
              <a:off x="9033565" y="6061564"/>
              <a:ext cx="2189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Night-Time Supervisor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Janet Wade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2800C93-B114-AE47-ABD5-01E3C0D3DFCD}"/>
              </a:ext>
            </a:extLst>
          </p:cNvPr>
          <p:cNvGrpSpPr/>
          <p:nvPr/>
        </p:nvGrpSpPr>
        <p:grpSpPr>
          <a:xfrm>
            <a:off x="7543268" y="4207648"/>
            <a:ext cx="1738767" cy="983081"/>
            <a:chOff x="9504084" y="4392174"/>
            <a:chExt cx="1738767" cy="983081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87DBD44-661C-6847-BD59-63B882144DDE}"/>
                </a:ext>
              </a:extLst>
            </p:cNvPr>
            <p:cNvSpPr/>
            <p:nvPr/>
          </p:nvSpPr>
          <p:spPr>
            <a:xfrm>
              <a:off x="9504084" y="4392174"/>
              <a:ext cx="1738767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2407C90F-96EC-8E45-BD73-F9B8E2D190E5}"/>
                </a:ext>
              </a:extLst>
            </p:cNvPr>
            <p:cNvSpPr txBox="1"/>
            <p:nvPr/>
          </p:nvSpPr>
          <p:spPr>
            <a:xfrm>
              <a:off x="9554037" y="4648696"/>
              <a:ext cx="16348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Finance Director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Delia Barnett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69335FF1-2D12-0F47-8886-3A1F75D64E6D}"/>
              </a:ext>
            </a:extLst>
          </p:cNvPr>
          <p:cNvGrpSpPr/>
          <p:nvPr/>
        </p:nvGrpSpPr>
        <p:grpSpPr>
          <a:xfrm>
            <a:off x="10840695" y="4266471"/>
            <a:ext cx="2246385" cy="983082"/>
            <a:chOff x="11343276" y="4428998"/>
            <a:chExt cx="2246385" cy="983082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A39C242-F3B3-954D-94E3-3E9791044598}"/>
                </a:ext>
              </a:extLst>
            </p:cNvPr>
            <p:cNvSpPr/>
            <p:nvPr/>
          </p:nvSpPr>
          <p:spPr>
            <a:xfrm>
              <a:off x="11343276" y="4428998"/>
              <a:ext cx="2246385" cy="983082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5DA1C1B-D8BD-BC4A-B255-56A2DD1ED9F3}"/>
                </a:ext>
              </a:extLst>
            </p:cNvPr>
            <p:cNvSpPr txBox="1"/>
            <p:nvPr/>
          </p:nvSpPr>
          <p:spPr>
            <a:xfrm>
              <a:off x="11393746" y="4646501"/>
              <a:ext cx="219591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Program Director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Pam Lindenberger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64B148E8-FC66-1146-BE36-E3898189CE6A}"/>
              </a:ext>
            </a:extLst>
          </p:cNvPr>
          <p:cNvGrpSpPr/>
          <p:nvPr/>
        </p:nvGrpSpPr>
        <p:grpSpPr>
          <a:xfrm>
            <a:off x="11009656" y="5765830"/>
            <a:ext cx="2299385" cy="983081"/>
            <a:chOff x="11290276" y="5878674"/>
            <a:chExt cx="2299385" cy="983081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2660068-BF54-C742-893F-30D904C7E804}"/>
                </a:ext>
              </a:extLst>
            </p:cNvPr>
            <p:cNvSpPr/>
            <p:nvPr/>
          </p:nvSpPr>
          <p:spPr>
            <a:xfrm>
              <a:off x="11343276" y="5878674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52D7F7A-8EF7-6C4E-9D6D-0E7C03E82795}"/>
                </a:ext>
              </a:extLst>
            </p:cNvPr>
            <p:cNvSpPr txBox="1"/>
            <p:nvPr/>
          </p:nvSpPr>
          <p:spPr>
            <a:xfrm>
              <a:off x="11290276" y="5937874"/>
              <a:ext cx="224638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Program Outreach Coordinator 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Jenny Shahinian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0F86D8B-F37B-4340-89A7-CC212607A92C}"/>
              </a:ext>
            </a:extLst>
          </p:cNvPr>
          <p:cNvGrpSpPr/>
          <p:nvPr/>
        </p:nvGrpSpPr>
        <p:grpSpPr>
          <a:xfrm>
            <a:off x="13385800" y="4236371"/>
            <a:ext cx="2246385" cy="983081"/>
            <a:chOff x="13690601" y="4420897"/>
            <a:chExt cx="2246385" cy="98308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1E6DE82-940C-8A4B-AD88-214537F17840}"/>
                </a:ext>
              </a:extLst>
            </p:cNvPr>
            <p:cNvSpPr/>
            <p:nvPr/>
          </p:nvSpPr>
          <p:spPr>
            <a:xfrm>
              <a:off x="13690601" y="4420897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ED406B7-DF4B-4746-B23C-545B0E4807F1}"/>
                </a:ext>
              </a:extLst>
            </p:cNvPr>
            <p:cNvSpPr txBox="1"/>
            <p:nvPr/>
          </p:nvSpPr>
          <p:spPr>
            <a:xfrm>
              <a:off x="13744016" y="4623352"/>
              <a:ext cx="21772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Development Director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Vacant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A75F8FA-56EE-1044-AAC1-2309024628ED}"/>
              </a:ext>
            </a:extLst>
          </p:cNvPr>
          <p:cNvGrpSpPr/>
          <p:nvPr/>
        </p:nvGrpSpPr>
        <p:grpSpPr>
          <a:xfrm>
            <a:off x="13530868" y="5751748"/>
            <a:ext cx="2263880" cy="983081"/>
            <a:chOff x="13682424" y="7409045"/>
            <a:chExt cx="2263880" cy="983081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EE66533-5530-ED40-B89A-4B9CCC81664D}"/>
                </a:ext>
              </a:extLst>
            </p:cNvPr>
            <p:cNvSpPr/>
            <p:nvPr/>
          </p:nvSpPr>
          <p:spPr>
            <a:xfrm>
              <a:off x="13682424" y="7409045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5333B4F-DEAA-4F4E-956F-796B1CA93569}"/>
                </a:ext>
              </a:extLst>
            </p:cNvPr>
            <p:cNvSpPr txBox="1"/>
            <p:nvPr/>
          </p:nvSpPr>
          <p:spPr>
            <a:xfrm>
              <a:off x="13684473" y="7529133"/>
              <a:ext cx="22618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Development Associate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Megan Lang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927AD0D-E18A-DE42-96DC-6C61DCB04814}"/>
              </a:ext>
            </a:extLst>
          </p:cNvPr>
          <p:cNvGrpSpPr/>
          <p:nvPr/>
        </p:nvGrpSpPr>
        <p:grpSpPr>
          <a:xfrm>
            <a:off x="9120701" y="1364236"/>
            <a:ext cx="2388044" cy="507864"/>
            <a:chOff x="9497496" y="1570429"/>
            <a:chExt cx="2388044" cy="50786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6F940A-24CB-3743-9AA1-E0E18C5D42A5}"/>
                </a:ext>
              </a:extLst>
            </p:cNvPr>
            <p:cNvSpPr/>
            <p:nvPr/>
          </p:nvSpPr>
          <p:spPr>
            <a:xfrm>
              <a:off x="9618905" y="1570429"/>
              <a:ext cx="2235297" cy="507864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5CB693A-3FFB-B34E-9FE3-0DACB6520B5E}"/>
                </a:ext>
              </a:extLst>
            </p:cNvPr>
            <p:cNvSpPr txBox="1"/>
            <p:nvPr/>
          </p:nvSpPr>
          <p:spPr>
            <a:xfrm>
              <a:off x="9497496" y="1645305"/>
              <a:ext cx="23880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Board Of Directors</a:t>
              </a:r>
            </a:p>
          </p:txBody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EF35F425-9245-8540-9737-A376A104F431}"/>
              </a:ext>
            </a:extLst>
          </p:cNvPr>
          <p:cNvSpPr/>
          <p:nvPr/>
        </p:nvSpPr>
        <p:spPr>
          <a:xfrm flipH="1">
            <a:off x="5430548" y="3909546"/>
            <a:ext cx="8945853" cy="45719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4714278-9EF1-BF46-9C54-6E18860C5122}"/>
              </a:ext>
            </a:extLst>
          </p:cNvPr>
          <p:cNvSpPr/>
          <p:nvPr/>
        </p:nvSpPr>
        <p:spPr>
          <a:xfrm flipH="1">
            <a:off x="5389757" y="3909546"/>
            <a:ext cx="45719" cy="326823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E116492-EAFE-EF4F-87D2-C9B816E17475}"/>
              </a:ext>
            </a:extLst>
          </p:cNvPr>
          <p:cNvSpPr/>
          <p:nvPr/>
        </p:nvSpPr>
        <p:spPr>
          <a:xfrm>
            <a:off x="7058190" y="5616248"/>
            <a:ext cx="45719" cy="610994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5BB596A-F23C-4759-9AD1-A27FF6B60D7B}"/>
              </a:ext>
            </a:extLst>
          </p:cNvPr>
          <p:cNvSpPr/>
          <p:nvPr/>
        </p:nvSpPr>
        <p:spPr>
          <a:xfrm flipH="1">
            <a:off x="9920696" y="5616247"/>
            <a:ext cx="45719" cy="610995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7117852-7A47-41E8-984C-9C45955CEE6C}"/>
              </a:ext>
            </a:extLst>
          </p:cNvPr>
          <p:cNvSpPr/>
          <p:nvPr/>
        </p:nvSpPr>
        <p:spPr>
          <a:xfrm flipH="1">
            <a:off x="7085944" y="5570528"/>
            <a:ext cx="2880471" cy="45719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FDAF8EB1-8416-4A1E-80F9-20190F65B040}"/>
              </a:ext>
            </a:extLst>
          </p:cNvPr>
          <p:cNvSpPr/>
          <p:nvPr/>
        </p:nvSpPr>
        <p:spPr>
          <a:xfrm>
            <a:off x="9730816" y="7620985"/>
            <a:ext cx="2246385" cy="983081"/>
          </a:xfrm>
          <a:prstGeom prst="rect">
            <a:avLst/>
          </a:prstGeom>
          <a:solidFill>
            <a:schemeClr val="bg1"/>
          </a:solidFill>
          <a:ln w="53975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Museo Sans 700" panose="02000000000000000000"/>
              </a:rPr>
              <a:t>Program Career Coach</a:t>
            </a:r>
          </a:p>
          <a:p>
            <a:pPr algn="ctr"/>
            <a:r>
              <a:rPr lang="en-US" sz="1400" dirty="0" err="1">
                <a:solidFill>
                  <a:schemeClr val="tx1"/>
                </a:solidFill>
                <a:latin typeface="Museo Sans 700" panose="02000000000000000000"/>
              </a:rPr>
              <a:t>Tyniesha</a:t>
            </a:r>
            <a:r>
              <a:rPr lang="en-US" sz="1400" dirty="0">
                <a:solidFill>
                  <a:schemeClr val="tx1"/>
                </a:solidFill>
                <a:latin typeface="Museo Sans 700" panose="02000000000000000000"/>
              </a:rPr>
              <a:t> Eaddy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9325EF5-ED53-4E8D-A129-CD655AB69E51}"/>
              </a:ext>
            </a:extLst>
          </p:cNvPr>
          <p:cNvSpPr/>
          <p:nvPr/>
        </p:nvSpPr>
        <p:spPr>
          <a:xfrm flipH="1">
            <a:off x="10831150" y="5271903"/>
            <a:ext cx="45719" cy="2324346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710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14875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Reference Documents</a:t>
            </a:r>
            <a:br>
              <a:rPr lang="en-US" spc="-130" dirty="0"/>
            </a:br>
            <a:endParaRPr spc="-13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8C64E5-B9B8-4814-B930-E2F947989B66}"/>
              </a:ext>
            </a:extLst>
          </p:cNvPr>
          <p:cNvSpPr txBox="1"/>
          <p:nvPr/>
        </p:nvSpPr>
        <p:spPr>
          <a:xfrm>
            <a:off x="1193800" y="2209800"/>
            <a:ext cx="12801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Board Member Job Description and Expectations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HEARTH By-laws </a:t>
            </a:r>
            <a:endParaRPr lang="en-US" sz="3200" dirty="0">
              <a:solidFill>
                <a:srgbClr val="333333"/>
              </a:solidFill>
              <a:effectLst/>
              <a:latin typeface="Museo Sans 700" panose="020000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Summary Committee Descriptions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Assistance Programs Available to Program Participants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A5937A8-BA2B-4681-B1FF-98422D4F809E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1897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EF6F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5585</TotalTime>
  <Words>755</Words>
  <Application>Microsoft Office PowerPoint</Application>
  <PresentationFormat>Custom</PresentationFormat>
  <Paragraphs>168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Courier New</vt:lpstr>
      <vt:lpstr>Museo 300</vt:lpstr>
      <vt:lpstr>Museo Sans 100</vt:lpstr>
      <vt:lpstr>Museo Sans 300</vt:lpstr>
      <vt:lpstr>Museo Sans 500</vt:lpstr>
      <vt:lpstr>Museo Sans 700</vt:lpstr>
      <vt:lpstr>Museo Sans 900</vt:lpstr>
      <vt:lpstr>Urbane Bold</vt:lpstr>
      <vt:lpstr>Urbane Demi Bold</vt:lpstr>
      <vt:lpstr>Office Theme</vt:lpstr>
      <vt:lpstr>Board Orientation Welcome to HEARTH</vt:lpstr>
      <vt:lpstr>Board Orientation Agenda</vt:lpstr>
      <vt:lpstr>Board Orientation History</vt:lpstr>
      <vt:lpstr>Board Orientation Permanent Affordable Housing: Benet Woods</vt:lpstr>
      <vt:lpstr>Board Orientation Transitional Housing Challenges &amp; Successes </vt:lpstr>
      <vt:lpstr>Board Orientation Our Families </vt:lpstr>
      <vt:lpstr>Board Orientation Our Families: Program Participant Outcomes </vt:lpstr>
      <vt:lpstr>Board Orientation Glossary of Terms </vt:lpstr>
      <vt:lpstr>PowerPoint Presentation</vt:lpstr>
      <vt:lpstr>Board Orientation Get Involved</vt:lpstr>
      <vt:lpstr>Board Orientation Board Roles and Responsibilities </vt:lpstr>
      <vt:lpstr>Board Orientation Organizational Chart 2022  </vt:lpstr>
      <vt:lpstr>Board Orientation Reference Documents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Orientation Welcome to HEARTH</dc:title>
  <dc:creator>Tara Maziarz</dc:creator>
  <cp:lastModifiedBy>Harriet Riley</cp:lastModifiedBy>
  <cp:revision>101</cp:revision>
  <dcterms:created xsi:type="dcterms:W3CDTF">2021-04-16T13:45:14Z</dcterms:created>
  <dcterms:modified xsi:type="dcterms:W3CDTF">2022-06-08T15:53:17Z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2021-02-07T00:00:00Z</vt:filetime>
  </property>
  <property fmtid="{D5CDD505-2E9C-101B-9397-08002B2CF9AE}" pid="3" name="Creator">
    <vt:lpwstr>Adobe InDesign 16.0 (Macintosh)</vt:lpwstr>
  </property>
  <property fmtid="{D5CDD505-2E9C-101B-9397-08002B2CF9AE}" pid="4" name="LastSaved">
    <vt:filetime>2021-04-16T00:00:00Z</vt:filetime>
  </property>
</Properties>
</file>