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7"/>
  </p:notesMasterIdLst>
  <p:sldIdLst>
    <p:sldId id="256" r:id="rId2"/>
    <p:sldId id="273" r:id="rId3"/>
    <p:sldId id="272" r:id="rId4"/>
    <p:sldId id="274" r:id="rId5"/>
    <p:sldId id="277" r:id="rId6"/>
  </p:sldIdLst>
  <p:sldSz cx="16256000" cy="9144000"/>
  <p:notesSz cx="16256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ara Maziarz" initials="TM" lastIdx="1" clrIdx="0">
    <p:extLst>
      <p:ext uri="{19B8F6BF-5375-455C-9EA6-DF929625EA0E}">
        <p15:presenceInfo xmlns:p15="http://schemas.microsoft.com/office/powerpoint/2012/main" userId="S-1-5-21-3164256088-2640259552-3481461842-215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A2C1C"/>
    <a:srgbClr val="3333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219" autoAdjust="0"/>
    <p:restoredTop sz="94754"/>
  </p:normalViewPr>
  <p:slideViewPr>
    <p:cSldViewPr>
      <p:cViewPr varScale="1">
        <p:scale>
          <a:sx n="57" d="100"/>
          <a:sy n="57" d="100"/>
        </p:scale>
        <p:origin x="168" y="74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7043738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9207500" y="0"/>
            <a:ext cx="7045325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EEA720-A540-4FB2-8974-ABC1FB093148}" type="datetimeFigureOut">
              <a:rPr lang="en-US" smtClean="0"/>
              <a:t>8/8/21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5384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625600" y="4400550"/>
            <a:ext cx="130048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7043738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9207500" y="8685213"/>
            <a:ext cx="7045325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18D2BE-EC21-4F99-A367-259549403C9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09107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18D2BE-EC21-4F99-A367-259549403C98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74391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219200" y="2834640"/>
            <a:ext cx="13817600" cy="19202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438400" y="5120640"/>
            <a:ext cx="11379200" cy="2286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8/8/21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rgbClr val="CDCCCB"/>
                </a:solidFill>
                <a:latin typeface="Museo Sans 900"/>
                <a:cs typeface="Museo Sans 900"/>
              </a:defRPr>
            </a:lvl1pPr>
          </a:lstStyle>
          <a:p>
            <a:pPr marL="38100">
              <a:lnSpc>
                <a:spcPts val="2825"/>
              </a:lnSpc>
            </a:pPr>
            <a:fld id="{81D60167-4931-47E6-BA6A-407CBD079E47}" type="slidenum">
              <a:rPr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rgbClr val="333333"/>
                </a:solidFill>
                <a:latin typeface="Urbane Demi Bold"/>
                <a:cs typeface="Urbane Demi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8/8/21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rgbClr val="CDCCCB"/>
                </a:solidFill>
                <a:latin typeface="Museo Sans 900"/>
                <a:cs typeface="Museo Sans 900"/>
              </a:defRPr>
            </a:lvl1pPr>
          </a:lstStyle>
          <a:p>
            <a:pPr marL="38100">
              <a:lnSpc>
                <a:spcPts val="2825"/>
              </a:lnSpc>
            </a:pPr>
            <a:fld id="{81D60167-4931-47E6-BA6A-407CBD079E47}" type="slidenum">
              <a:rPr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rgbClr val="333333"/>
                </a:solidFill>
                <a:latin typeface="Urbane Demi Bold"/>
                <a:cs typeface="Urbane Demi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812800" y="2103120"/>
            <a:ext cx="7071360" cy="6035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8371840" y="2103120"/>
            <a:ext cx="7071360" cy="6035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8/8/21</a:t>
            </a:fld>
            <a:endParaRPr lang="en-US" dirty="0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rgbClr val="CDCCCB"/>
                </a:solidFill>
                <a:latin typeface="Museo Sans 900"/>
                <a:cs typeface="Museo Sans 900"/>
              </a:defRPr>
            </a:lvl1pPr>
          </a:lstStyle>
          <a:p>
            <a:pPr marL="38100">
              <a:lnSpc>
                <a:spcPts val="2825"/>
              </a:lnSpc>
            </a:pPr>
            <a:fld id="{81D60167-4931-47E6-BA6A-407CBD079E47}" type="slidenum">
              <a:rPr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rgbClr val="333333"/>
                </a:solidFill>
                <a:latin typeface="Urbane Demi Bold"/>
                <a:cs typeface="Urbane Demi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8/8/21</a:t>
            </a:fld>
            <a:endParaRPr lang="en-US" dirty="0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rgbClr val="CDCCCB"/>
                </a:solidFill>
                <a:latin typeface="Museo Sans 900"/>
                <a:cs typeface="Museo Sans 900"/>
              </a:defRPr>
            </a:lvl1pPr>
          </a:lstStyle>
          <a:p>
            <a:pPr marL="38100">
              <a:lnSpc>
                <a:spcPts val="2825"/>
              </a:lnSpc>
            </a:pPr>
            <a:fld id="{81D60167-4931-47E6-BA6A-407CBD079E47}" type="slidenum">
              <a:rPr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6255999" cy="914400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8/8/21</a:t>
            </a:fld>
            <a:endParaRPr lang="en-US" dirty="0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rgbClr val="CDCCCB"/>
                </a:solidFill>
                <a:latin typeface="Museo Sans 900"/>
                <a:cs typeface="Museo Sans 900"/>
              </a:defRPr>
            </a:lvl1pPr>
          </a:lstStyle>
          <a:p>
            <a:pPr marL="38100">
              <a:lnSpc>
                <a:spcPts val="2825"/>
              </a:lnSpc>
            </a:pPr>
            <a:fld id="{81D60167-4931-47E6-BA6A-407CBD079E47}" type="slidenum">
              <a:rPr/>
              <a:t>‹#›</a:t>
            </a:fld>
            <a:endParaRPr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6256000" cy="9144000"/>
          </a:xfrm>
          <a:custGeom>
            <a:avLst/>
            <a:gdLst/>
            <a:ahLst/>
            <a:cxnLst/>
            <a:rect l="l" t="t" r="r" b="b"/>
            <a:pathLst>
              <a:path w="16256000" h="9144000">
                <a:moveTo>
                  <a:pt x="16256000" y="0"/>
                </a:moveTo>
                <a:lnTo>
                  <a:pt x="0" y="0"/>
                </a:lnTo>
                <a:lnTo>
                  <a:pt x="0" y="9144000"/>
                </a:lnTo>
                <a:lnTo>
                  <a:pt x="16256000" y="9144000"/>
                </a:lnTo>
                <a:lnTo>
                  <a:pt x="16256000" y="0"/>
                </a:lnTo>
                <a:close/>
              </a:path>
            </a:pathLst>
          </a:custGeom>
          <a:solidFill>
            <a:srgbClr val="FEF6F6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pic>
        <p:nvPicPr>
          <p:cNvPr id="17" name="bg object 17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5189663" y="8085835"/>
            <a:ext cx="741635" cy="606463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76250" y="758458"/>
            <a:ext cx="2795270" cy="574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rgbClr val="333333"/>
                </a:solidFill>
                <a:latin typeface="Urbane Demi Bold"/>
                <a:cs typeface="Urbane Demi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01700" y="2146300"/>
            <a:ext cx="14452600" cy="298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5527040" y="8503920"/>
            <a:ext cx="5201920" cy="457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812800" y="8503920"/>
            <a:ext cx="3738880" cy="457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8/8/21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419100" y="8375243"/>
            <a:ext cx="439419" cy="3752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rgbClr val="CDCCCB"/>
                </a:solidFill>
                <a:latin typeface="Museo Sans 900"/>
                <a:cs typeface="Museo Sans 900"/>
              </a:defRPr>
            </a:lvl1pPr>
          </a:lstStyle>
          <a:p>
            <a:pPr marL="38100">
              <a:lnSpc>
                <a:spcPts val="2825"/>
              </a:lnSpc>
            </a:pPr>
            <a:fld id="{81D60167-4931-47E6-BA6A-407CBD079E47}" type="slidenum">
              <a:rPr/>
              <a:t>‹#›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6256000" cy="9144000"/>
            <a:chOff x="0" y="0"/>
            <a:chExt cx="16256000" cy="9144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6255998" cy="9143999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379199" y="4709604"/>
              <a:ext cx="4573244" cy="3977195"/>
            </a:xfrm>
            <a:prstGeom prst="rect">
              <a:avLst/>
            </a:prstGeom>
          </p:spPr>
        </p:pic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254112" y="1633836"/>
            <a:ext cx="8702688" cy="2038379"/>
          </a:xfrm>
          <a:prstGeom prst="rect">
            <a:avLst/>
          </a:prstGeom>
        </p:spPr>
        <p:txBody>
          <a:bodyPr vert="horz" wrap="square" lIns="0" tIns="4946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895"/>
              </a:spcBef>
            </a:pPr>
            <a:r>
              <a:rPr lang="en-US" sz="5000" spc="-180" dirty="0">
                <a:solidFill>
                  <a:srgbClr val="FEF6F6"/>
                </a:solidFill>
                <a:latin typeface="Urbane Medium" pitchFamily="2" charset="77"/>
              </a:rPr>
              <a:t>SOCIAL MEDIA REPORT</a:t>
            </a:r>
            <a:br>
              <a:rPr lang="en-US" sz="5000" spc="-180" dirty="0">
                <a:solidFill>
                  <a:srgbClr val="FEF6F6"/>
                </a:solidFill>
                <a:latin typeface="Urbane Medium" pitchFamily="2" charset="77"/>
              </a:rPr>
            </a:br>
            <a:r>
              <a:rPr lang="en-US" sz="5000" b="0" dirty="0">
                <a:solidFill>
                  <a:srgbClr val="FEF6F6"/>
                </a:solidFill>
                <a:latin typeface="Urbane Medium" pitchFamily="2" charset="77"/>
                <a:cs typeface="Museo Sans 500"/>
              </a:rPr>
              <a:t>JULY 2021</a:t>
            </a:r>
            <a:endParaRPr sz="5000" dirty="0">
              <a:latin typeface="Urbane Medium" pitchFamily="2" charset="77"/>
              <a:cs typeface="Museo Sans 500"/>
            </a:endParaRPr>
          </a:p>
        </p:txBody>
      </p:sp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247810" y="0"/>
            <a:ext cx="11760377" cy="9144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1A1230-E538-B54E-8209-0BF6CC7671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6250" y="758458"/>
            <a:ext cx="7880350" cy="553998"/>
          </a:xfrm>
        </p:spPr>
        <p:txBody>
          <a:bodyPr/>
          <a:lstStyle/>
          <a:p>
            <a:r>
              <a:rPr lang="en-US" dirty="0"/>
              <a:t>Facebook Posts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C113DED-C93E-7C4D-8A88-92645E38160B}"/>
              </a:ext>
            </a:extLst>
          </p:cNvPr>
          <p:cNvSpPr/>
          <p:nvPr/>
        </p:nvSpPr>
        <p:spPr>
          <a:xfrm>
            <a:off x="476250" y="1752600"/>
            <a:ext cx="5023980" cy="6858000"/>
          </a:xfrm>
          <a:prstGeom prst="rect">
            <a:avLst/>
          </a:prstGeom>
          <a:noFill/>
          <a:ln w="38100">
            <a:solidFill>
              <a:srgbClr val="AA2C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A9D688A-D01A-BB48-9EF8-E2EB90E4E9AE}"/>
              </a:ext>
            </a:extLst>
          </p:cNvPr>
          <p:cNvSpPr/>
          <p:nvPr/>
        </p:nvSpPr>
        <p:spPr>
          <a:xfrm>
            <a:off x="5830084" y="1752601"/>
            <a:ext cx="9232116" cy="2692646"/>
          </a:xfrm>
          <a:prstGeom prst="rect">
            <a:avLst/>
          </a:prstGeom>
          <a:noFill/>
          <a:ln w="38100">
            <a:solidFill>
              <a:srgbClr val="AA2C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7E79A70-0A19-2342-8A40-55EADCE8BFB6}"/>
              </a:ext>
            </a:extLst>
          </p:cNvPr>
          <p:cNvSpPr/>
          <p:nvPr/>
        </p:nvSpPr>
        <p:spPr>
          <a:xfrm>
            <a:off x="5830084" y="4566147"/>
            <a:ext cx="9232116" cy="4044453"/>
          </a:xfrm>
          <a:prstGeom prst="rect">
            <a:avLst/>
          </a:prstGeom>
          <a:noFill/>
          <a:ln w="38100">
            <a:solidFill>
              <a:srgbClr val="AA2C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CC935C4-4F97-3F4B-8BEB-0C0CDDDD5D50}"/>
              </a:ext>
            </a:extLst>
          </p:cNvPr>
          <p:cNvSpPr txBox="1">
            <a:spLocks/>
          </p:cNvSpPr>
          <p:nvPr/>
        </p:nvSpPr>
        <p:spPr>
          <a:xfrm>
            <a:off x="664140" y="2057400"/>
            <a:ext cx="4648200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rgbClr val="333333"/>
                </a:solidFill>
                <a:latin typeface="Urbane Demi Bold"/>
                <a:ea typeface="+mj-ea"/>
                <a:cs typeface="Urbane Demi Bold"/>
              </a:defRPr>
            </a:lvl1pPr>
          </a:lstStyle>
          <a:p>
            <a:pPr algn="ctr"/>
            <a:r>
              <a:rPr lang="en-US" sz="2000" kern="0" dirty="0"/>
              <a:t>Top Performing Post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4A6157F7-61EF-9A4D-BC4B-CD203D9F7372}"/>
              </a:ext>
            </a:extLst>
          </p:cNvPr>
          <p:cNvSpPr txBox="1">
            <a:spLocks/>
          </p:cNvSpPr>
          <p:nvPr/>
        </p:nvSpPr>
        <p:spPr>
          <a:xfrm>
            <a:off x="8119053" y="1937749"/>
            <a:ext cx="4648200" cy="3077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rgbClr val="333333"/>
                </a:solidFill>
                <a:latin typeface="Urbane Demi Bold"/>
                <a:ea typeface="+mj-ea"/>
                <a:cs typeface="Urbane Demi Bold"/>
              </a:defRPr>
            </a:lvl1pPr>
          </a:lstStyle>
          <a:p>
            <a:pPr algn="ctr"/>
            <a:r>
              <a:rPr lang="en-US" sz="2000" kern="0" dirty="0"/>
              <a:t>MoM Analytics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21A7980B-23A2-5A4F-B8D2-A2B1B44EE214}"/>
              </a:ext>
            </a:extLst>
          </p:cNvPr>
          <p:cNvSpPr txBox="1">
            <a:spLocks/>
          </p:cNvSpPr>
          <p:nvPr/>
        </p:nvSpPr>
        <p:spPr>
          <a:xfrm>
            <a:off x="7137400" y="4669948"/>
            <a:ext cx="6503129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rgbClr val="333333"/>
                </a:solidFill>
                <a:latin typeface="Urbane Demi Bold"/>
                <a:ea typeface="+mj-ea"/>
                <a:cs typeface="Urbane Demi Bold"/>
              </a:defRPr>
            </a:lvl1pPr>
          </a:lstStyle>
          <a:p>
            <a:pPr algn="ctr"/>
            <a:r>
              <a:rPr lang="en-US" sz="2800" kern="0" dirty="0"/>
              <a:t>Insight &amp; Recommendations</a:t>
            </a:r>
          </a:p>
        </p:txBody>
      </p:sp>
      <p:pic>
        <p:nvPicPr>
          <p:cNvPr id="10" name="Picture 9" descr="Graphical user interface&#10;&#10;Description automatically generated">
            <a:extLst>
              <a:ext uri="{FF2B5EF4-FFF2-40B4-BE49-F238E27FC236}">
                <a16:creationId xmlns:a16="http://schemas.microsoft.com/office/drawing/2014/main" id="{2C1A06AA-7D1D-B344-BBFC-85C38760AD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885" y="2595271"/>
            <a:ext cx="4410710" cy="57531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57F380A-BDC7-E147-B1FC-1B64649871D8}"/>
              </a:ext>
            </a:extLst>
          </p:cNvPr>
          <p:cNvSpPr txBox="1"/>
          <p:nvPr/>
        </p:nvSpPr>
        <p:spPr>
          <a:xfrm>
            <a:off x="6796163" y="2737086"/>
            <a:ext cx="1828800" cy="147732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500" b="1" dirty="0">
                <a:latin typeface="Urbane Thin" pitchFamily="2" charset="77"/>
              </a:rPr>
              <a:t>7 New Page Likes</a:t>
            </a:r>
          </a:p>
          <a:p>
            <a:pPr algn="ctr"/>
            <a:endParaRPr lang="en-US" sz="1500" b="1" dirty="0">
              <a:latin typeface="Urbane Thin" pitchFamily="2" charset="77"/>
            </a:endParaRPr>
          </a:p>
          <a:p>
            <a:pPr algn="ctr"/>
            <a:endParaRPr lang="en-US" sz="1500" dirty="0">
              <a:latin typeface="Urbane Thin" pitchFamily="2" charset="77"/>
            </a:endParaRPr>
          </a:p>
          <a:p>
            <a:pPr algn="ctr"/>
            <a:r>
              <a:rPr lang="en-US" sz="1500" dirty="0">
                <a:latin typeface="Urbane Thin" pitchFamily="2" charset="77"/>
              </a:rPr>
              <a:t>Increase of 44% from June 2021 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481497A-8D75-F34C-9328-3A4CCFF26A5E}"/>
              </a:ext>
            </a:extLst>
          </p:cNvPr>
          <p:cNvSpPr txBox="1"/>
          <p:nvPr/>
        </p:nvSpPr>
        <p:spPr>
          <a:xfrm>
            <a:off x="9528753" y="2737086"/>
            <a:ext cx="1828800" cy="170816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500" b="1" dirty="0">
                <a:latin typeface="Urbane Thin" pitchFamily="2" charset="77"/>
              </a:rPr>
              <a:t>10 posts </a:t>
            </a:r>
          </a:p>
          <a:p>
            <a:pPr algn="ctr"/>
            <a:r>
              <a:rPr lang="en-US" sz="1500" b="1" dirty="0">
                <a:latin typeface="Urbane Thin" pitchFamily="2" charset="77"/>
              </a:rPr>
              <a:t>in July</a:t>
            </a:r>
          </a:p>
          <a:p>
            <a:pPr algn="ctr"/>
            <a:endParaRPr lang="en-US" sz="1500" b="1" dirty="0">
              <a:latin typeface="Urbane Thin" pitchFamily="2" charset="77"/>
            </a:endParaRPr>
          </a:p>
          <a:p>
            <a:pPr algn="ctr"/>
            <a:endParaRPr lang="en-US" sz="1500" dirty="0">
              <a:latin typeface="Urbane Thin" pitchFamily="2" charset="77"/>
            </a:endParaRPr>
          </a:p>
          <a:p>
            <a:pPr algn="ctr"/>
            <a:r>
              <a:rPr lang="en-US" sz="1500" dirty="0">
                <a:latin typeface="Urbane Thin" pitchFamily="2" charset="77"/>
              </a:rPr>
              <a:t>Decrease of 33% from June 2021 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9571B8B-D7E0-EA4E-9A9A-05EAF1B04C2C}"/>
              </a:ext>
            </a:extLst>
          </p:cNvPr>
          <p:cNvSpPr txBox="1"/>
          <p:nvPr/>
        </p:nvSpPr>
        <p:spPr>
          <a:xfrm>
            <a:off x="12007153" y="2597259"/>
            <a:ext cx="1828800" cy="181588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latin typeface="Urbane Thin" pitchFamily="2" charset="77"/>
              </a:rPr>
              <a:t>3.9% avg. engagement rate</a:t>
            </a:r>
          </a:p>
          <a:p>
            <a:pPr algn="ctr"/>
            <a:endParaRPr lang="en-US" sz="1600" dirty="0">
              <a:latin typeface="Urbane Thin" pitchFamily="2" charset="77"/>
            </a:endParaRPr>
          </a:p>
          <a:p>
            <a:pPr algn="ctr"/>
            <a:r>
              <a:rPr lang="en-US" sz="1600" dirty="0">
                <a:latin typeface="Urbane Thin" pitchFamily="2" charset="77"/>
              </a:rPr>
              <a:t>Decrease of 64% from June 2021 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B4443A9-2A6D-AD45-9A83-7E20A6D82AF7}"/>
              </a:ext>
            </a:extLst>
          </p:cNvPr>
          <p:cNvSpPr txBox="1"/>
          <p:nvPr/>
        </p:nvSpPr>
        <p:spPr>
          <a:xfrm>
            <a:off x="6045564" y="5270777"/>
            <a:ext cx="86868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 dirty="0">
                <a:latin typeface="Urbane Thin" pitchFamily="2" charset="77"/>
              </a:rPr>
              <a:t>Insight: </a:t>
            </a:r>
            <a:r>
              <a:rPr lang="en-US" sz="1600" dirty="0">
                <a:latin typeface="Urbane Thin" pitchFamily="2" charset="77"/>
              </a:rPr>
              <a:t>Changing the profile picture for PRIDE month led to an increase in June engagement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b="1" dirty="0">
                <a:latin typeface="Urbane Thin" pitchFamily="2" charset="77"/>
              </a:rPr>
              <a:t>Recommendation: </a:t>
            </a:r>
            <a:r>
              <a:rPr lang="en-US" sz="1600" dirty="0">
                <a:latin typeface="Urbane Thin" pitchFamily="2" charset="77"/>
              </a:rPr>
              <a:t>Consider changing the profile picture more frequently (i.e., use event logos or "cause" colors) </a:t>
            </a:r>
            <a:br>
              <a:rPr lang="en-US" sz="1600" dirty="0">
                <a:latin typeface="Urbane Thin" pitchFamily="2" charset="77"/>
              </a:rPr>
            </a:br>
            <a:endParaRPr lang="en-US" sz="1600" dirty="0">
              <a:latin typeface="Urbane Thin" pitchFamily="2" charset="7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 dirty="0">
                <a:latin typeface="Urbane Thin" pitchFamily="2" charset="77"/>
              </a:rPr>
              <a:t>Insight: </a:t>
            </a:r>
            <a:r>
              <a:rPr lang="en-US" sz="1600" dirty="0">
                <a:latin typeface="Urbane Thin" pitchFamily="2" charset="77"/>
              </a:rPr>
              <a:t>June posts included live/recap event pictures. July did not.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b="1" dirty="0">
                <a:latin typeface="Urbane Thin" pitchFamily="2" charset="77"/>
              </a:rPr>
              <a:t>Recommendation: </a:t>
            </a:r>
            <a:r>
              <a:rPr lang="en-US" sz="1600" dirty="0">
                <a:latin typeface="Urbane Thin" pitchFamily="2" charset="77"/>
              </a:rPr>
              <a:t>Continue to monitor throughout the fall. If the trend remains steady, explore social campaigns for non-event months</a:t>
            </a:r>
            <a:br>
              <a:rPr lang="en-US" sz="1600" dirty="0">
                <a:latin typeface="Urbane Thin" pitchFamily="2" charset="77"/>
              </a:rPr>
            </a:br>
            <a:endParaRPr lang="en-US" sz="1600" dirty="0">
              <a:latin typeface="Urbane Thin" pitchFamily="2" charset="7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 dirty="0">
                <a:latin typeface="Urbane Thin" pitchFamily="2" charset="77"/>
              </a:rPr>
              <a:t>Insight: </a:t>
            </a:r>
            <a:r>
              <a:rPr lang="en-US" sz="1600" dirty="0">
                <a:latin typeface="Urbane Thin" pitchFamily="2" charset="77"/>
              </a:rPr>
              <a:t>HEARTH relies heavily on event pages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b="1" dirty="0">
                <a:latin typeface="Urbane Thin" pitchFamily="2" charset="77"/>
              </a:rPr>
              <a:t>Recommendation: </a:t>
            </a:r>
            <a:r>
              <a:rPr lang="en-US" sz="1600" dirty="0">
                <a:latin typeface="Urbane Thin" pitchFamily="2" charset="77"/>
              </a:rPr>
              <a:t>Determine an advertising budget ($75 - $200) to boost the page's reach 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3EA1448A-7942-A049-BDE3-4B2107D2BE15}"/>
              </a:ext>
            </a:extLst>
          </p:cNvPr>
          <p:cNvCxnSpPr>
            <a:cxnSpLocks/>
          </p:cNvCxnSpPr>
          <p:nvPr/>
        </p:nvCxnSpPr>
        <p:spPr>
          <a:xfrm>
            <a:off x="9043752" y="2489538"/>
            <a:ext cx="0" cy="172487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0C64DB67-6FDD-564C-B2D3-23C9D21F6A5E}"/>
              </a:ext>
            </a:extLst>
          </p:cNvPr>
          <p:cNvCxnSpPr>
            <a:cxnSpLocks/>
          </p:cNvCxnSpPr>
          <p:nvPr/>
        </p:nvCxnSpPr>
        <p:spPr>
          <a:xfrm>
            <a:off x="11710132" y="2489538"/>
            <a:ext cx="0" cy="172487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4BDB9593-9AD1-5045-B5A8-C463F6A1F46B}"/>
              </a:ext>
            </a:extLst>
          </p:cNvPr>
          <p:cNvCxnSpPr>
            <a:cxnSpLocks/>
          </p:cNvCxnSpPr>
          <p:nvPr/>
        </p:nvCxnSpPr>
        <p:spPr>
          <a:xfrm>
            <a:off x="6441148" y="3505200"/>
            <a:ext cx="770067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367031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1A1230-E538-B54E-8209-0BF6CC7671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6250" y="758458"/>
            <a:ext cx="7880350" cy="553998"/>
          </a:xfrm>
        </p:spPr>
        <p:txBody>
          <a:bodyPr/>
          <a:lstStyle/>
          <a:p>
            <a:r>
              <a:rPr lang="en-US" dirty="0"/>
              <a:t>Instagram Posts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C113DED-C93E-7C4D-8A88-92645E38160B}"/>
              </a:ext>
            </a:extLst>
          </p:cNvPr>
          <p:cNvSpPr/>
          <p:nvPr/>
        </p:nvSpPr>
        <p:spPr>
          <a:xfrm>
            <a:off x="476250" y="1752600"/>
            <a:ext cx="5023980" cy="6858000"/>
          </a:xfrm>
          <a:prstGeom prst="rect">
            <a:avLst/>
          </a:prstGeom>
          <a:noFill/>
          <a:ln w="38100">
            <a:solidFill>
              <a:srgbClr val="AA2C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A9D688A-D01A-BB48-9EF8-E2EB90E4E9AE}"/>
              </a:ext>
            </a:extLst>
          </p:cNvPr>
          <p:cNvSpPr/>
          <p:nvPr/>
        </p:nvSpPr>
        <p:spPr>
          <a:xfrm>
            <a:off x="5830084" y="1752600"/>
            <a:ext cx="9232116" cy="3276600"/>
          </a:xfrm>
          <a:prstGeom prst="rect">
            <a:avLst/>
          </a:prstGeom>
          <a:noFill/>
          <a:ln w="38100">
            <a:solidFill>
              <a:srgbClr val="AA2C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7E79A70-0A19-2342-8A40-55EADCE8BFB6}"/>
              </a:ext>
            </a:extLst>
          </p:cNvPr>
          <p:cNvSpPr/>
          <p:nvPr/>
        </p:nvSpPr>
        <p:spPr>
          <a:xfrm>
            <a:off x="5830084" y="5334000"/>
            <a:ext cx="9232116" cy="3276600"/>
          </a:xfrm>
          <a:prstGeom prst="rect">
            <a:avLst/>
          </a:prstGeom>
          <a:noFill/>
          <a:ln w="38100">
            <a:solidFill>
              <a:srgbClr val="AA2C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CC935C4-4F97-3F4B-8BEB-0C0CDDDD5D50}"/>
              </a:ext>
            </a:extLst>
          </p:cNvPr>
          <p:cNvSpPr txBox="1">
            <a:spLocks/>
          </p:cNvSpPr>
          <p:nvPr/>
        </p:nvSpPr>
        <p:spPr>
          <a:xfrm>
            <a:off x="664140" y="2057400"/>
            <a:ext cx="4648200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rgbClr val="333333"/>
                </a:solidFill>
                <a:latin typeface="Urbane Demi Bold"/>
                <a:ea typeface="+mj-ea"/>
                <a:cs typeface="Urbane Demi Bold"/>
              </a:defRPr>
            </a:lvl1pPr>
          </a:lstStyle>
          <a:p>
            <a:pPr algn="ctr"/>
            <a:r>
              <a:rPr lang="en-US" sz="2800" kern="0" dirty="0"/>
              <a:t>Top Performing Post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4A6157F7-61EF-9A4D-BC4B-CD203D9F7372}"/>
              </a:ext>
            </a:extLst>
          </p:cNvPr>
          <p:cNvSpPr txBox="1">
            <a:spLocks/>
          </p:cNvSpPr>
          <p:nvPr/>
        </p:nvSpPr>
        <p:spPr>
          <a:xfrm>
            <a:off x="8122042" y="1841956"/>
            <a:ext cx="4648200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rgbClr val="333333"/>
                </a:solidFill>
                <a:latin typeface="Urbane Demi Bold"/>
                <a:ea typeface="+mj-ea"/>
                <a:cs typeface="Urbane Demi Bold"/>
              </a:defRPr>
            </a:lvl1pPr>
          </a:lstStyle>
          <a:p>
            <a:pPr algn="ctr"/>
            <a:r>
              <a:rPr lang="en-US" sz="2800" kern="0" dirty="0"/>
              <a:t>Analytics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21A7980B-23A2-5A4F-B8D2-A2B1B44EE214}"/>
              </a:ext>
            </a:extLst>
          </p:cNvPr>
          <p:cNvSpPr txBox="1">
            <a:spLocks/>
          </p:cNvSpPr>
          <p:nvPr/>
        </p:nvSpPr>
        <p:spPr>
          <a:xfrm>
            <a:off x="7238281" y="5428456"/>
            <a:ext cx="6409746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rgbClr val="333333"/>
                </a:solidFill>
                <a:latin typeface="Urbane Demi Bold"/>
                <a:ea typeface="+mj-ea"/>
                <a:cs typeface="Urbane Demi Bold"/>
              </a:defRPr>
            </a:lvl1pPr>
          </a:lstStyle>
          <a:p>
            <a:pPr algn="ctr"/>
            <a:r>
              <a:rPr lang="en-US" sz="2800" kern="0" dirty="0"/>
              <a:t>Insights &amp; Recommendations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40A44A7-0748-F64A-A5B7-41F4F227CF92}"/>
              </a:ext>
            </a:extLst>
          </p:cNvPr>
          <p:cNvSpPr txBox="1"/>
          <p:nvPr/>
        </p:nvSpPr>
        <p:spPr>
          <a:xfrm>
            <a:off x="6620627" y="2633008"/>
            <a:ext cx="1828800" cy="193899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500" b="1" dirty="0">
                <a:latin typeface="Urbane Thin" pitchFamily="2" charset="77"/>
              </a:rPr>
              <a:t>783 total followers</a:t>
            </a:r>
          </a:p>
          <a:p>
            <a:pPr algn="ctr"/>
            <a:endParaRPr lang="en-US" sz="1500" dirty="0">
              <a:latin typeface="Urbane Thin" pitchFamily="2" charset="77"/>
            </a:endParaRPr>
          </a:p>
          <a:p>
            <a:pPr algn="ctr"/>
            <a:endParaRPr lang="en-US" sz="1500" dirty="0">
              <a:latin typeface="Urbane Thin" pitchFamily="2" charset="77"/>
            </a:endParaRPr>
          </a:p>
          <a:p>
            <a:pPr algn="ctr"/>
            <a:endParaRPr lang="en-US" sz="1500" dirty="0">
              <a:latin typeface="Urbane Thin" pitchFamily="2" charset="77"/>
            </a:endParaRPr>
          </a:p>
          <a:p>
            <a:pPr algn="ctr"/>
            <a:r>
              <a:rPr lang="en-US" sz="1500" dirty="0">
                <a:latin typeface="Urbane Thin" pitchFamily="2" charset="77"/>
              </a:rPr>
              <a:t>11 more followers compared to June 2021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012AFDE-7AD4-E34A-BF6C-97EEF750A164}"/>
              </a:ext>
            </a:extLst>
          </p:cNvPr>
          <p:cNvSpPr txBox="1"/>
          <p:nvPr/>
        </p:nvSpPr>
        <p:spPr>
          <a:xfrm>
            <a:off x="9528754" y="2633008"/>
            <a:ext cx="1828800" cy="193899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500" b="1" dirty="0">
                <a:latin typeface="Urbane Thin" pitchFamily="2" charset="77"/>
              </a:rPr>
              <a:t>9 posts </a:t>
            </a:r>
          </a:p>
          <a:p>
            <a:pPr algn="ctr"/>
            <a:r>
              <a:rPr lang="en-US" sz="1500" b="1" dirty="0">
                <a:latin typeface="Urbane Thin" pitchFamily="2" charset="77"/>
              </a:rPr>
              <a:t>in July</a:t>
            </a:r>
          </a:p>
          <a:p>
            <a:pPr algn="ctr"/>
            <a:endParaRPr lang="en-US" sz="1500" b="1" dirty="0">
              <a:latin typeface="Urbane Thin" pitchFamily="2" charset="77"/>
            </a:endParaRPr>
          </a:p>
          <a:p>
            <a:pPr algn="ctr"/>
            <a:endParaRPr lang="en-US" sz="1500" b="1" dirty="0">
              <a:latin typeface="Urbane Thin" pitchFamily="2" charset="77"/>
            </a:endParaRPr>
          </a:p>
          <a:p>
            <a:pPr algn="ctr"/>
            <a:endParaRPr lang="en-US" sz="1500" dirty="0">
              <a:latin typeface="Urbane Thin" pitchFamily="2" charset="77"/>
            </a:endParaRPr>
          </a:p>
          <a:p>
            <a:pPr algn="ctr"/>
            <a:r>
              <a:rPr lang="en-US" sz="1500" dirty="0">
                <a:latin typeface="Urbane Thin" pitchFamily="2" charset="77"/>
              </a:rPr>
              <a:t>Decrease of 18% from June 2021 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28EE7B6-941D-0842-B7A9-01630F600940}"/>
              </a:ext>
            </a:extLst>
          </p:cNvPr>
          <p:cNvSpPr txBox="1"/>
          <p:nvPr/>
        </p:nvSpPr>
        <p:spPr>
          <a:xfrm>
            <a:off x="12496455" y="2633008"/>
            <a:ext cx="1828800" cy="170816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500" b="1" dirty="0">
                <a:latin typeface="Urbane Thin" pitchFamily="2" charset="77"/>
              </a:rPr>
              <a:t>495 accounts reached </a:t>
            </a:r>
          </a:p>
          <a:p>
            <a:pPr algn="ctr"/>
            <a:endParaRPr lang="en-US" sz="1500" b="1" dirty="0">
              <a:latin typeface="Urbane Thin" pitchFamily="2" charset="77"/>
            </a:endParaRPr>
          </a:p>
          <a:p>
            <a:pPr algn="ctr"/>
            <a:endParaRPr lang="en-US" sz="1500" b="1" dirty="0">
              <a:latin typeface="Urbane Thin" pitchFamily="2" charset="77"/>
            </a:endParaRPr>
          </a:p>
          <a:p>
            <a:pPr algn="ctr"/>
            <a:endParaRPr lang="en-US" sz="1500" dirty="0">
              <a:latin typeface="Urbane Thin" pitchFamily="2" charset="77"/>
            </a:endParaRPr>
          </a:p>
          <a:p>
            <a:pPr algn="ctr"/>
            <a:r>
              <a:rPr lang="en-US" sz="1500" dirty="0">
                <a:latin typeface="Urbane Thin" pitchFamily="2" charset="77"/>
              </a:rPr>
              <a:t>Decrease of 5% from June 2021  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E08472DC-BA1D-974D-BFC7-97936F07B71C}"/>
              </a:ext>
            </a:extLst>
          </p:cNvPr>
          <p:cNvCxnSpPr/>
          <p:nvPr/>
        </p:nvCxnSpPr>
        <p:spPr>
          <a:xfrm>
            <a:off x="8737600" y="2643481"/>
            <a:ext cx="0" cy="203132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DAA27C5-F0D5-CD4E-8F60-C2542F095A52}"/>
              </a:ext>
            </a:extLst>
          </p:cNvPr>
          <p:cNvCxnSpPr/>
          <p:nvPr/>
        </p:nvCxnSpPr>
        <p:spPr>
          <a:xfrm>
            <a:off x="12166600" y="2540675"/>
            <a:ext cx="0" cy="203132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31152215-752D-4F44-BDE5-899C922A6D3B}"/>
              </a:ext>
            </a:extLst>
          </p:cNvPr>
          <p:cNvSpPr txBox="1"/>
          <p:nvPr/>
        </p:nvSpPr>
        <p:spPr>
          <a:xfrm>
            <a:off x="6099754" y="5963791"/>
            <a:ext cx="86868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latin typeface="Urbane Thin" pitchFamily="2" charset="77"/>
              </a:rPr>
              <a:t>Insight: </a:t>
            </a:r>
            <a:r>
              <a:rPr lang="en-US" dirty="0">
                <a:latin typeface="Urbane Thin" pitchFamily="2" charset="77"/>
              </a:rPr>
              <a:t>Wine &amp; Food stories are not performing well.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b="1" dirty="0">
                <a:latin typeface="Urbane Thin" pitchFamily="2" charset="77"/>
              </a:rPr>
              <a:t>Recommendation: </a:t>
            </a:r>
            <a:r>
              <a:rPr lang="en-US" dirty="0">
                <a:latin typeface="Urbane Thin" pitchFamily="2" charset="77"/>
              </a:rPr>
              <a:t>Rethink design and layout to include less text </a:t>
            </a:r>
          </a:p>
          <a:p>
            <a:pPr lvl="1"/>
            <a:endParaRPr lang="en-US" dirty="0">
              <a:latin typeface="Urbane Thin" pitchFamily="2" charset="7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latin typeface="Urbane Thin" pitchFamily="2" charset="77"/>
              </a:rPr>
              <a:t>Insight: </a:t>
            </a:r>
            <a:r>
              <a:rPr lang="en-US" dirty="0">
                <a:latin typeface="Urbane Thin" pitchFamily="2" charset="77"/>
              </a:rPr>
              <a:t>Highlight stories on page are out of date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b="1" dirty="0">
                <a:latin typeface="Urbane Thin" pitchFamily="2" charset="77"/>
              </a:rPr>
              <a:t>Recommendation: </a:t>
            </a:r>
            <a:r>
              <a:rPr lang="en-US" dirty="0">
                <a:latin typeface="Urbane Thin" pitchFamily="2" charset="77"/>
              </a:rPr>
              <a:t>Delete the old and add new </a:t>
            </a:r>
          </a:p>
        </p:txBody>
      </p:sp>
      <p:pic>
        <p:nvPicPr>
          <p:cNvPr id="17" name="Picture 16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E163F9DC-71AF-5642-AED3-FCD5DB2BB2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9446" y="2643481"/>
            <a:ext cx="2714891" cy="5875705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E6A993D-97CC-944E-A8CA-E150061AC9F3}"/>
              </a:ext>
            </a:extLst>
          </p:cNvPr>
          <p:cNvCxnSpPr>
            <a:cxnSpLocks/>
          </p:cNvCxnSpPr>
          <p:nvPr/>
        </p:nvCxnSpPr>
        <p:spPr>
          <a:xfrm>
            <a:off x="6441148" y="3505200"/>
            <a:ext cx="770067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552046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1A1230-E538-B54E-8209-0BF6CC7671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6250" y="758458"/>
            <a:ext cx="7880350" cy="553998"/>
          </a:xfrm>
        </p:spPr>
        <p:txBody>
          <a:bodyPr/>
          <a:lstStyle/>
          <a:p>
            <a:r>
              <a:rPr lang="en-US" dirty="0"/>
              <a:t>LinkedIn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C113DED-C93E-7C4D-8A88-92645E38160B}"/>
              </a:ext>
            </a:extLst>
          </p:cNvPr>
          <p:cNvSpPr/>
          <p:nvPr/>
        </p:nvSpPr>
        <p:spPr>
          <a:xfrm>
            <a:off x="476250" y="1752600"/>
            <a:ext cx="5023980" cy="6858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A9D688A-D01A-BB48-9EF8-E2EB90E4E9AE}"/>
              </a:ext>
            </a:extLst>
          </p:cNvPr>
          <p:cNvSpPr/>
          <p:nvPr/>
        </p:nvSpPr>
        <p:spPr>
          <a:xfrm>
            <a:off x="5830084" y="1752600"/>
            <a:ext cx="9232116" cy="32766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7E79A70-0A19-2342-8A40-55EADCE8BFB6}"/>
              </a:ext>
            </a:extLst>
          </p:cNvPr>
          <p:cNvSpPr/>
          <p:nvPr/>
        </p:nvSpPr>
        <p:spPr>
          <a:xfrm>
            <a:off x="5830084" y="5334000"/>
            <a:ext cx="9232116" cy="32766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CC935C4-4F97-3F4B-8BEB-0C0CDDDD5D50}"/>
              </a:ext>
            </a:extLst>
          </p:cNvPr>
          <p:cNvSpPr txBox="1">
            <a:spLocks/>
          </p:cNvSpPr>
          <p:nvPr/>
        </p:nvSpPr>
        <p:spPr>
          <a:xfrm>
            <a:off x="664140" y="2057400"/>
            <a:ext cx="4648200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rgbClr val="333333"/>
                </a:solidFill>
                <a:latin typeface="Urbane Demi Bold"/>
                <a:ea typeface="+mj-ea"/>
                <a:cs typeface="Urbane Demi Bold"/>
              </a:defRPr>
            </a:lvl1pPr>
          </a:lstStyle>
          <a:p>
            <a:pPr algn="ctr"/>
            <a:r>
              <a:rPr lang="en-US" sz="2800" kern="0" dirty="0"/>
              <a:t>Top Performing Post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4A6157F7-61EF-9A4D-BC4B-CD203D9F7372}"/>
              </a:ext>
            </a:extLst>
          </p:cNvPr>
          <p:cNvSpPr txBox="1">
            <a:spLocks/>
          </p:cNvSpPr>
          <p:nvPr/>
        </p:nvSpPr>
        <p:spPr>
          <a:xfrm>
            <a:off x="8122042" y="1841956"/>
            <a:ext cx="4648200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rgbClr val="333333"/>
                </a:solidFill>
                <a:latin typeface="Urbane Demi Bold"/>
                <a:ea typeface="+mj-ea"/>
                <a:cs typeface="Urbane Demi Bold"/>
              </a:defRPr>
            </a:lvl1pPr>
          </a:lstStyle>
          <a:p>
            <a:pPr algn="ctr"/>
            <a:r>
              <a:rPr lang="en-US" sz="2800" kern="0" dirty="0"/>
              <a:t>Analytics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21A7980B-23A2-5A4F-B8D2-A2B1B44EE214}"/>
              </a:ext>
            </a:extLst>
          </p:cNvPr>
          <p:cNvSpPr txBox="1">
            <a:spLocks/>
          </p:cNvSpPr>
          <p:nvPr/>
        </p:nvSpPr>
        <p:spPr>
          <a:xfrm>
            <a:off x="7338680" y="5443547"/>
            <a:ext cx="6208947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rgbClr val="333333"/>
                </a:solidFill>
                <a:latin typeface="Urbane Demi Bold"/>
                <a:ea typeface="+mj-ea"/>
                <a:cs typeface="Urbane Demi Bold"/>
              </a:defRPr>
            </a:lvl1pPr>
          </a:lstStyle>
          <a:p>
            <a:pPr algn="ctr"/>
            <a:r>
              <a:rPr lang="en-US" sz="2800" kern="0" dirty="0"/>
              <a:t>Insights &amp; Recommendations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DC89C80-2A8D-DD4F-937D-835114010E2C}"/>
              </a:ext>
            </a:extLst>
          </p:cNvPr>
          <p:cNvSpPr txBox="1"/>
          <p:nvPr/>
        </p:nvSpPr>
        <p:spPr>
          <a:xfrm>
            <a:off x="6620627" y="2676563"/>
            <a:ext cx="1828800" cy="193899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500" b="1" dirty="0">
                <a:latin typeface="Urbane Thin" pitchFamily="2" charset="77"/>
              </a:rPr>
              <a:t>8 New Page Likes</a:t>
            </a:r>
          </a:p>
          <a:p>
            <a:pPr algn="ctr"/>
            <a:endParaRPr lang="en-US" sz="1500" b="1" dirty="0">
              <a:latin typeface="Urbane Thin" pitchFamily="2" charset="77"/>
            </a:endParaRPr>
          </a:p>
          <a:p>
            <a:pPr algn="ctr"/>
            <a:endParaRPr lang="en-US" sz="1500" b="1" dirty="0">
              <a:latin typeface="Urbane Thin" pitchFamily="2" charset="77"/>
            </a:endParaRPr>
          </a:p>
          <a:p>
            <a:pPr algn="ctr"/>
            <a:endParaRPr lang="en-US" sz="1500" dirty="0">
              <a:latin typeface="Urbane Thin" pitchFamily="2" charset="77"/>
            </a:endParaRPr>
          </a:p>
          <a:p>
            <a:pPr algn="ctr"/>
            <a:r>
              <a:rPr lang="en-US" sz="1500" dirty="0">
                <a:latin typeface="Urbane Thin" pitchFamily="2" charset="77"/>
              </a:rPr>
              <a:t>Increase of 33% (6) from June 2021 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1D3DB27-46BE-DE40-A080-3C2C15886233}"/>
              </a:ext>
            </a:extLst>
          </p:cNvPr>
          <p:cNvSpPr txBox="1"/>
          <p:nvPr/>
        </p:nvSpPr>
        <p:spPr>
          <a:xfrm>
            <a:off x="9528754" y="2657121"/>
            <a:ext cx="1828800" cy="193899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500" b="1" dirty="0">
                <a:latin typeface="Urbane Thin" pitchFamily="2" charset="77"/>
              </a:rPr>
              <a:t>6 posts </a:t>
            </a:r>
          </a:p>
          <a:p>
            <a:pPr algn="ctr"/>
            <a:r>
              <a:rPr lang="en-US" sz="1500" b="1" dirty="0">
                <a:latin typeface="Urbane Thin" pitchFamily="2" charset="77"/>
              </a:rPr>
              <a:t>in July </a:t>
            </a:r>
          </a:p>
          <a:p>
            <a:pPr algn="ctr"/>
            <a:endParaRPr lang="en-US" sz="1500" b="1" dirty="0">
              <a:latin typeface="Urbane Thin" pitchFamily="2" charset="77"/>
            </a:endParaRPr>
          </a:p>
          <a:p>
            <a:pPr algn="ctr"/>
            <a:endParaRPr lang="en-US" sz="1500" dirty="0">
              <a:latin typeface="Urbane Thin" pitchFamily="2" charset="77"/>
            </a:endParaRPr>
          </a:p>
          <a:p>
            <a:pPr algn="ctr"/>
            <a:endParaRPr lang="en-US" sz="1500" dirty="0">
              <a:latin typeface="Urbane Thin" pitchFamily="2" charset="77"/>
            </a:endParaRPr>
          </a:p>
          <a:p>
            <a:pPr algn="ctr"/>
            <a:r>
              <a:rPr lang="en-US" sz="1500" dirty="0">
                <a:latin typeface="Urbane Thin" pitchFamily="2" charset="77"/>
              </a:rPr>
              <a:t>Increase of 100% from </a:t>
            </a:r>
          </a:p>
          <a:p>
            <a:pPr algn="ctr"/>
            <a:r>
              <a:rPr lang="en-US" sz="1500" dirty="0">
                <a:latin typeface="Urbane Thin" pitchFamily="2" charset="77"/>
              </a:rPr>
              <a:t>June 2021 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4B24F0D-D330-C64C-91E2-709098054920}"/>
              </a:ext>
            </a:extLst>
          </p:cNvPr>
          <p:cNvSpPr txBox="1"/>
          <p:nvPr/>
        </p:nvSpPr>
        <p:spPr>
          <a:xfrm>
            <a:off x="12499201" y="2633008"/>
            <a:ext cx="1828800" cy="193899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500" b="1" dirty="0">
                <a:latin typeface="Urbane Thin" pitchFamily="2" charset="77"/>
              </a:rPr>
              <a:t>5.63% avg. engagement rate</a:t>
            </a:r>
          </a:p>
          <a:p>
            <a:pPr algn="ctr"/>
            <a:endParaRPr lang="en-US" sz="1500" b="1" dirty="0">
              <a:latin typeface="Urbane Thin" pitchFamily="2" charset="77"/>
            </a:endParaRPr>
          </a:p>
          <a:p>
            <a:pPr algn="ctr"/>
            <a:endParaRPr lang="en-US" sz="1500" dirty="0">
              <a:latin typeface="Urbane Thin" pitchFamily="2" charset="77"/>
            </a:endParaRPr>
          </a:p>
          <a:p>
            <a:pPr algn="ctr"/>
            <a:r>
              <a:rPr lang="en-US" sz="1500" dirty="0">
                <a:latin typeface="Urbane Thin" pitchFamily="2" charset="77"/>
              </a:rPr>
              <a:t>Decrease of of 29% from June 2021  </a:t>
            </a:r>
          </a:p>
        </p:txBody>
      </p:sp>
      <p:pic>
        <p:nvPicPr>
          <p:cNvPr id="13" name="Picture 12" descr="Diagram&#10;&#10;Description automatically generated">
            <a:extLst>
              <a:ext uri="{FF2B5EF4-FFF2-40B4-BE49-F238E27FC236}">
                <a16:creationId xmlns:a16="http://schemas.microsoft.com/office/drawing/2014/main" id="{20470180-E93F-AA4A-AEF8-C48E4E63EC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038" y="2666707"/>
            <a:ext cx="4322403" cy="581751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6E0E9C5C-A159-6A47-A74A-C1940BBCDFC5}"/>
              </a:ext>
            </a:extLst>
          </p:cNvPr>
          <p:cNvSpPr txBox="1"/>
          <p:nvPr/>
        </p:nvSpPr>
        <p:spPr>
          <a:xfrm>
            <a:off x="6099754" y="5963791"/>
            <a:ext cx="86868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latin typeface="Urbane Thin" pitchFamily="2" charset="77"/>
              </a:rPr>
              <a:t>Insight: </a:t>
            </a:r>
            <a:r>
              <a:rPr lang="en-US" dirty="0">
                <a:latin typeface="Urbane Thin" pitchFamily="2" charset="77"/>
              </a:rPr>
              <a:t>LinkedIn added a new event feature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b="1" dirty="0">
                <a:latin typeface="Urbane Thin" pitchFamily="2" charset="77"/>
              </a:rPr>
              <a:t>Recommendation: </a:t>
            </a:r>
            <a:r>
              <a:rPr lang="en-US" dirty="0">
                <a:latin typeface="Urbane Thin" pitchFamily="2" charset="77"/>
              </a:rPr>
              <a:t>Explore for promoting HEARTH events and sponsors</a:t>
            </a:r>
            <a:br>
              <a:rPr lang="en-US" b="1" dirty="0">
                <a:latin typeface="Urbane Thin" pitchFamily="2" charset="77"/>
              </a:rPr>
            </a:br>
            <a:endParaRPr lang="en-US" dirty="0">
              <a:latin typeface="Urbane Thin" pitchFamily="2" charset="7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latin typeface="Urbane Thin" pitchFamily="2" charset="77"/>
              </a:rPr>
              <a:t>Insight: </a:t>
            </a:r>
            <a:r>
              <a:rPr lang="en-US" dirty="0">
                <a:latin typeface="Urbane Thin" pitchFamily="2" charset="77"/>
              </a:rPr>
              <a:t>Professional success and highlight stories perform well on LinkedIn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b="1" dirty="0">
                <a:latin typeface="Urbane Thin" pitchFamily="2" charset="77"/>
              </a:rPr>
              <a:t>Recommendation: </a:t>
            </a:r>
            <a:r>
              <a:rPr lang="en-US" dirty="0">
                <a:latin typeface="Urbane Thin" pitchFamily="2" charset="77"/>
              </a:rPr>
              <a:t>Celebrate work anniversaries and feature board members 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1D5AD42F-32C6-5748-81DD-52B504CC5B68}"/>
              </a:ext>
            </a:extLst>
          </p:cNvPr>
          <p:cNvCxnSpPr>
            <a:cxnSpLocks/>
          </p:cNvCxnSpPr>
          <p:nvPr/>
        </p:nvCxnSpPr>
        <p:spPr>
          <a:xfrm>
            <a:off x="9043752" y="2489538"/>
            <a:ext cx="0" cy="215480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41C65C1C-6620-9341-81A1-902445DA80E1}"/>
              </a:ext>
            </a:extLst>
          </p:cNvPr>
          <p:cNvCxnSpPr>
            <a:cxnSpLocks/>
          </p:cNvCxnSpPr>
          <p:nvPr/>
        </p:nvCxnSpPr>
        <p:spPr>
          <a:xfrm>
            <a:off x="6558273" y="3602504"/>
            <a:ext cx="770067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F1E85F4B-EA58-1E45-ADE5-F400E382B004}"/>
              </a:ext>
            </a:extLst>
          </p:cNvPr>
          <p:cNvCxnSpPr>
            <a:cxnSpLocks/>
          </p:cNvCxnSpPr>
          <p:nvPr/>
        </p:nvCxnSpPr>
        <p:spPr>
          <a:xfrm>
            <a:off x="12014200" y="2474521"/>
            <a:ext cx="0" cy="209747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319527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46C969-C096-6041-9BA5-D20A8BE769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6250" y="758458"/>
            <a:ext cx="7651750" cy="553998"/>
          </a:xfrm>
        </p:spPr>
        <p:txBody>
          <a:bodyPr/>
          <a:lstStyle/>
          <a:p>
            <a:r>
              <a:rPr lang="en-US" dirty="0"/>
              <a:t>Email Newsletters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55BFC71-BD29-534B-A05F-54C08CB800C6}"/>
              </a:ext>
            </a:extLst>
          </p:cNvPr>
          <p:cNvSpPr/>
          <p:nvPr/>
        </p:nvSpPr>
        <p:spPr>
          <a:xfrm>
            <a:off x="1498599" y="1524000"/>
            <a:ext cx="6051550" cy="5646717"/>
          </a:xfrm>
          <a:prstGeom prst="rect">
            <a:avLst/>
          </a:prstGeom>
          <a:noFill/>
          <a:ln w="38100">
            <a:solidFill>
              <a:srgbClr val="AA2C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4EB1024-5DFF-4847-BAF7-EFDFEAEE0985}"/>
              </a:ext>
            </a:extLst>
          </p:cNvPr>
          <p:cNvSpPr/>
          <p:nvPr/>
        </p:nvSpPr>
        <p:spPr>
          <a:xfrm>
            <a:off x="8312149" y="1524000"/>
            <a:ext cx="6051550" cy="5646717"/>
          </a:xfrm>
          <a:prstGeom prst="rect">
            <a:avLst/>
          </a:prstGeom>
          <a:noFill/>
          <a:ln w="38100">
            <a:solidFill>
              <a:srgbClr val="AA2C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0D9048D-1B2E-7A4A-A6F6-D5B09E1B567D}"/>
              </a:ext>
            </a:extLst>
          </p:cNvPr>
          <p:cNvSpPr txBox="1">
            <a:spLocks/>
          </p:cNvSpPr>
          <p:nvPr/>
        </p:nvSpPr>
        <p:spPr>
          <a:xfrm>
            <a:off x="2200274" y="1828800"/>
            <a:ext cx="4648200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rgbClr val="333333"/>
                </a:solidFill>
                <a:latin typeface="Urbane Demi Bold"/>
                <a:ea typeface="+mj-ea"/>
                <a:cs typeface="Urbane Demi Bold"/>
              </a:defRPr>
            </a:lvl1pPr>
          </a:lstStyle>
          <a:p>
            <a:pPr algn="ctr"/>
            <a:r>
              <a:rPr lang="en-US" sz="2800" kern="0" dirty="0"/>
              <a:t>June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79D48B53-6B07-9149-8749-89DD5C0209BF}"/>
              </a:ext>
            </a:extLst>
          </p:cNvPr>
          <p:cNvSpPr txBox="1">
            <a:spLocks/>
          </p:cNvSpPr>
          <p:nvPr/>
        </p:nvSpPr>
        <p:spPr>
          <a:xfrm>
            <a:off x="9013824" y="1828799"/>
            <a:ext cx="4648200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rgbClr val="333333"/>
                </a:solidFill>
                <a:latin typeface="Urbane Demi Bold"/>
                <a:ea typeface="+mj-ea"/>
                <a:cs typeface="Urbane Demi Bold"/>
              </a:defRPr>
            </a:lvl1pPr>
          </a:lstStyle>
          <a:p>
            <a:pPr algn="ctr"/>
            <a:r>
              <a:rPr lang="en-US" sz="2800" kern="0" dirty="0"/>
              <a:t>July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B2F0ADF-B49C-BF4C-B60D-D02283355F82}"/>
              </a:ext>
            </a:extLst>
          </p:cNvPr>
          <p:cNvSpPr txBox="1"/>
          <p:nvPr/>
        </p:nvSpPr>
        <p:spPr>
          <a:xfrm>
            <a:off x="1892299" y="2730042"/>
            <a:ext cx="53213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Urbane Thin" pitchFamily="2" charset="77"/>
              </a:rPr>
              <a:t>Subject line: </a:t>
            </a:r>
            <a:br>
              <a:rPr lang="en-US" sz="2800" dirty="0">
                <a:latin typeface="Urbane Thin" pitchFamily="2" charset="77"/>
              </a:rPr>
            </a:br>
            <a:r>
              <a:rPr lang="en-US" sz="2800" dirty="0">
                <a:latin typeface="Urbane Thin" pitchFamily="2" charset="77"/>
              </a:rPr>
              <a:t>New Look. Same Mission. Same Commitment.</a:t>
            </a:r>
          </a:p>
          <a:p>
            <a:endParaRPr lang="en-US" sz="2800" dirty="0">
              <a:latin typeface="Urbane Thin" pitchFamily="2" charset="77"/>
            </a:endParaRPr>
          </a:p>
          <a:p>
            <a:r>
              <a:rPr lang="en-US" sz="2800" b="1" dirty="0">
                <a:latin typeface="Urbane Thin" pitchFamily="2" charset="77"/>
              </a:rPr>
              <a:t>Open rate: </a:t>
            </a:r>
            <a:r>
              <a:rPr lang="en-US" sz="2800" dirty="0">
                <a:latin typeface="Urbane Thin" pitchFamily="2" charset="77"/>
              </a:rPr>
              <a:t>16.99%</a:t>
            </a:r>
            <a:br>
              <a:rPr lang="en-US" sz="2800" dirty="0">
                <a:latin typeface="Urbane Thin" pitchFamily="2" charset="77"/>
              </a:rPr>
            </a:br>
            <a:endParaRPr lang="en-US" sz="2800" dirty="0">
              <a:latin typeface="Urbane Thin" pitchFamily="2" charset="77"/>
            </a:endParaRPr>
          </a:p>
          <a:p>
            <a:r>
              <a:rPr lang="en-US" sz="2800" b="1" dirty="0">
                <a:latin typeface="Urbane Thin" pitchFamily="2" charset="77"/>
              </a:rPr>
              <a:t>Click rate: </a:t>
            </a:r>
            <a:r>
              <a:rPr lang="en-US" sz="2800" dirty="0">
                <a:latin typeface="Urbane Thin" pitchFamily="2" charset="77"/>
              </a:rPr>
              <a:t>1.35%</a:t>
            </a:r>
            <a:br>
              <a:rPr lang="en-US" sz="2800" dirty="0">
                <a:latin typeface="Urbane Thin" pitchFamily="2" charset="77"/>
              </a:rPr>
            </a:br>
            <a:endParaRPr lang="en-US" sz="2800" dirty="0">
              <a:latin typeface="Urbane Thin" pitchFamily="2" charset="77"/>
            </a:endParaRPr>
          </a:p>
          <a:p>
            <a:r>
              <a:rPr lang="en-US" sz="2800" b="1" dirty="0">
                <a:latin typeface="Urbane Thin" pitchFamily="2" charset="77"/>
              </a:rPr>
              <a:t>Unsubscribe rate: </a:t>
            </a:r>
            <a:r>
              <a:rPr lang="en-US" sz="2800" dirty="0">
                <a:latin typeface="Urbane Thin" pitchFamily="2" charset="77"/>
              </a:rPr>
              <a:t>0.7%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4C843CE-9A3A-024E-ABF5-F2183EB9F4C5}"/>
              </a:ext>
            </a:extLst>
          </p:cNvPr>
          <p:cNvSpPr txBox="1"/>
          <p:nvPr/>
        </p:nvSpPr>
        <p:spPr>
          <a:xfrm>
            <a:off x="8813799" y="2730042"/>
            <a:ext cx="484822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Urbane Thin" pitchFamily="2" charset="77"/>
              </a:rPr>
              <a:t>Subject line: </a:t>
            </a:r>
            <a:br>
              <a:rPr lang="en-US" sz="2800" dirty="0">
                <a:latin typeface="Urbane Thin" pitchFamily="2" charset="77"/>
              </a:rPr>
            </a:br>
            <a:r>
              <a:rPr lang="en-US" sz="2800" dirty="0">
                <a:latin typeface="Urbane Thin" pitchFamily="2" charset="77"/>
              </a:rPr>
              <a:t>Finding A Secure, Positive Environment at HEARTH</a:t>
            </a:r>
          </a:p>
          <a:p>
            <a:endParaRPr lang="en-US" sz="2800" dirty="0">
              <a:latin typeface="Urbane Thin" pitchFamily="2" charset="77"/>
            </a:endParaRPr>
          </a:p>
          <a:p>
            <a:r>
              <a:rPr lang="en-US" sz="2800" b="1" dirty="0">
                <a:latin typeface="Urbane Thin" pitchFamily="2" charset="77"/>
              </a:rPr>
              <a:t>Open rate: </a:t>
            </a:r>
            <a:r>
              <a:rPr lang="en-US" sz="2800" dirty="0">
                <a:latin typeface="Urbane Thin" pitchFamily="2" charset="77"/>
              </a:rPr>
              <a:t>14.5%</a:t>
            </a:r>
            <a:br>
              <a:rPr lang="en-US" sz="2800" dirty="0">
                <a:latin typeface="Urbane Thin" pitchFamily="2" charset="77"/>
              </a:rPr>
            </a:br>
            <a:endParaRPr lang="en-US" sz="2800" dirty="0">
              <a:latin typeface="Urbane Thin" pitchFamily="2" charset="77"/>
            </a:endParaRPr>
          </a:p>
          <a:p>
            <a:r>
              <a:rPr lang="en-US" sz="2800" b="1" dirty="0">
                <a:latin typeface="Urbane Thin" pitchFamily="2" charset="77"/>
              </a:rPr>
              <a:t>Click rate: </a:t>
            </a:r>
            <a:r>
              <a:rPr lang="en-US" sz="2800" dirty="0">
                <a:latin typeface="Urbane Thin" pitchFamily="2" charset="77"/>
              </a:rPr>
              <a:t>1.59%</a:t>
            </a:r>
          </a:p>
          <a:p>
            <a:endParaRPr lang="en-US" sz="2800" dirty="0">
              <a:latin typeface="Urbane Thin" pitchFamily="2" charset="77"/>
            </a:endParaRPr>
          </a:p>
          <a:p>
            <a:r>
              <a:rPr lang="en-US" sz="2800" b="1" dirty="0">
                <a:latin typeface="Urbane Thin" pitchFamily="2" charset="77"/>
              </a:rPr>
              <a:t>Unsubscribe rate: </a:t>
            </a:r>
            <a:r>
              <a:rPr lang="en-US" sz="2800" dirty="0">
                <a:latin typeface="Urbane Thin" pitchFamily="2" charset="77"/>
              </a:rPr>
              <a:t>1.4%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0F5B27C-6BB5-6642-9BCE-2F069F8C7AF3}"/>
              </a:ext>
            </a:extLst>
          </p:cNvPr>
          <p:cNvSpPr/>
          <p:nvPr/>
        </p:nvSpPr>
        <p:spPr>
          <a:xfrm>
            <a:off x="1527174" y="7315200"/>
            <a:ext cx="12836525" cy="1290160"/>
          </a:xfrm>
          <a:prstGeom prst="rect">
            <a:avLst/>
          </a:prstGeom>
          <a:noFill/>
          <a:ln w="38100">
            <a:solidFill>
              <a:srgbClr val="AA2C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7F095F9-819A-9146-BDAF-9BD40CD36771}"/>
              </a:ext>
            </a:extLst>
          </p:cNvPr>
          <p:cNvSpPr txBox="1"/>
          <p:nvPr/>
        </p:nvSpPr>
        <p:spPr>
          <a:xfrm>
            <a:off x="1892298" y="7495960"/>
            <a:ext cx="122555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latin typeface="Urbane Thin" pitchFamily="2" charset="77"/>
              </a:rPr>
              <a:t>Insight: </a:t>
            </a:r>
            <a:r>
              <a:rPr lang="en-US" dirty="0">
                <a:latin typeface="Urbane Thin" pitchFamily="2" charset="77"/>
              </a:rPr>
              <a:t>More data might be available to inform event sales and fundraising efforts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b="1" dirty="0">
                <a:latin typeface="Urbane Thin" pitchFamily="2" charset="77"/>
              </a:rPr>
              <a:t>Recommendation: </a:t>
            </a:r>
            <a:r>
              <a:rPr lang="en-US" dirty="0">
                <a:latin typeface="Urbane Thin" pitchFamily="2" charset="77"/>
              </a:rPr>
              <a:t>Connect with Megan to learn more about Salsa and reporting capabilities</a:t>
            </a:r>
          </a:p>
        </p:txBody>
      </p:sp>
    </p:spTree>
    <p:extLst>
      <p:ext uri="{BB962C8B-B14F-4D97-AF65-F5344CB8AC3E}">
        <p14:creationId xmlns:p14="http://schemas.microsoft.com/office/powerpoint/2010/main" val="33908307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EF6F6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3133</TotalTime>
  <Words>407</Words>
  <Application>Microsoft Macintosh PowerPoint</Application>
  <PresentationFormat>Custom</PresentationFormat>
  <Paragraphs>89</Paragraphs>
  <Slides>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Calibri</vt:lpstr>
      <vt:lpstr>Museo Sans 900</vt:lpstr>
      <vt:lpstr>Urbane Demi Bold</vt:lpstr>
      <vt:lpstr>Urbane Medium</vt:lpstr>
      <vt:lpstr>Urbane Thin</vt:lpstr>
      <vt:lpstr>Office Theme</vt:lpstr>
      <vt:lpstr>SOCIAL MEDIA REPORT JULY 2021</vt:lpstr>
      <vt:lpstr>Facebook Posts</vt:lpstr>
      <vt:lpstr>Instagram Posts</vt:lpstr>
      <vt:lpstr>LinkedIn</vt:lpstr>
      <vt:lpstr>Email Newsletters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Board Orientation Welcome to HEARTH</dc:title>
  <dc:creator>Tara Maziarz</dc:creator>
  <cp:lastModifiedBy>Laurie Jacobs</cp:lastModifiedBy>
  <cp:revision>68</cp:revision>
  <dcterms:created xsi:type="dcterms:W3CDTF">2021-04-16T13:45:14Z</dcterms:created>
  <dcterms:modified xsi:type="dcterms:W3CDTF">2021-08-08T20:56:01Z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2021-02-07T00:00:00Z</vt:filetime>
  </property>
  <property fmtid="{D5CDD505-2E9C-101B-9397-08002B2CF9AE}" pid="3" name="Creator">
    <vt:lpwstr>Adobe InDesign 16.0 (Macintosh)</vt:lpwstr>
  </property>
  <property fmtid="{D5CDD505-2E9C-101B-9397-08002B2CF9AE}" pid="4" name="LastSaved">
    <vt:filetime>2021-04-16T00:00:00Z</vt:filetime>
  </property>
</Properties>
</file>